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7" r:id="rId1"/>
  </p:sldMasterIdLst>
  <p:notesMasterIdLst>
    <p:notesMasterId r:id="rId17"/>
  </p:notes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p:restoredTop sz="84972"/>
  </p:normalViewPr>
  <p:slideViewPr>
    <p:cSldViewPr snapToGrid="0">
      <p:cViewPr varScale="1">
        <p:scale>
          <a:sx n="131" d="100"/>
          <a:sy n="131" d="100"/>
        </p:scale>
        <p:origin x="15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mailto:miles.a.pena@gmail.com" TargetMode="External"/></Relationships>
</file>

<file path=ppt/diagrams/_rels/drawing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hyperlink" Target="mailto:miles.a.pena@gmail.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97111E-0DD0-4797-B8A8-53DC4E5E379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12D3EA3-9A41-4F28-BE3F-55A773B23DAF}">
      <dgm:prSet/>
      <dgm:spPr/>
      <dgm:t>
        <a:bodyPr/>
        <a:lstStyle/>
        <a:p>
          <a:r>
            <a:rPr lang="en-US" dirty="0"/>
            <a:t>14.98% of all incidents happened on the hottest 10% of days</a:t>
          </a:r>
        </a:p>
      </dgm:t>
    </dgm:pt>
    <dgm:pt modelId="{68F53CE4-5085-44B1-BD3B-A3625BD9B510}" type="parTrans" cxnId="{5924D15D-635A-4B11-BE0B-A9A89401FDAF}">
      <dgm:prSet/>
      <dgm:spPr/>
      <dgm:t>
        <a:bodyPr/>
        <a:lstStyle/>
        <a:p>
          <a:endParaRPr lang="en-US"/>
        </a:p>
      </dgm:t>
    </dgm:pt>
    <dgm:pt modelId="{A9DD77C4-48FD-4EC5-B7A9-04E9F4E0874A}" type="sibTrans" cxnId="{5924D15D-635A-4B11-BE0B-A9A89401FDAF}">
      <dgm:prSet/>
      <dgm:spPr/>
      <dgm:t>
        <a:bodyPr/>
        <a:lstStyle/>
        <a:p>
          <a:endParaRPr lang="en-US"/>
        </a:p>
      </dgm:t>
    </dgm:pt>
    <dgm:pt modelId="{0B2DB2AE-2EC2-41ED-9420-C8FA094F37B4}">
      <dgm:prSet/>
      <dgm:spPr/>
      <dgm:t>
        <a:bodyPr/>
        <a:lstStyle/>
        <a:p>
          <a:r>
            <a:rPr lang="en-US"/>
            <a:t>No spike during heavy rain</a:t>
          </a:r>
        </a:p>
      </dgm:t>
    </dgm:pt>
    <dgm:pt modelId="{7844DBA4-A9B5-4556-80D5-96CC429537A3}" type="parTrans" cxnId="{F6C0662E-CA6B-4C20-B54B-B6678D4CD9ED}">
      <dgm:prSet/>
      <dgm:spPr/>
      <dgm:t>
        <a:bodyPr/>
        <a:lstStyle/>
        <a:p>
          <a:endParaRPr lang="en-US"/>
        </a:p>
      </dgm:t>
    </dgm:pt>
    <dgm:pt modelId="{17226186-F826-4639-AAEE-2FAA67FCD9EE}" type="sibTrans" cxnId="{F6C0662E-CA6B-4C20-B54B-B6678D4CD9ED}">
      <dgm:prSet/>
      <dgm:spPr/>
      <dgm:t>
        <a:bodyPr/>
        <a:lstStyle/>
        <a:p>
          <a:endParaRPr lang="en-US"/>
        </a:p>
      </dgm:t>
    </dgm:pt>
    <dgm:pt modelId="{E817304C-2BDD-4532-BE8C-A9C8418AD584}">
      <dgm:prSet/>
      <dgm:spPr/>
      <dgm:t>
        <a:bodyPr/>
        <a:lstStyle/>
        <a:p>
          <a:r>
            <a:rPr lang="en-US"/>
            <a:t>Common symptoms: dizziness, chest pain</a:t>
          </a:r>
        </a:p>
      </dgm:t>
    </dgm:pt>
    <dgm:pt modelId="{0844941F-DBFC-414B-A489-7A03D52DD8AB}" type="parTrans" cxnId="{408DB9F5-F3C1-4BEB-9FCC-4EE0080F9113}">
      <dgm:prSet/>
      <dgm:spPr/>
      <dgm:t>
        <a:bodyPr/>
        <a:lstStyle/>
        <a:p>
          <a:endParaRPr lang="en-US"/>
        </a:p>
      </dgm:t>
    </dgm:pt>
    <dgm:pt modelId="{07CA74D5-5155-45B8-B6CF-A6D490D87137}" type="sibTrans" cxnId="{408DB9F5-F3C1-4BEB-9FCC-4EE0080F9113}">
      <dgm:prSet/>
      <dgm:spPr/>
      <dgm:t>
        <a:bodyPr/>
        <a:lstStyle/>
        <a:p>
          <a:endParaRPr lang="en-US"/>
        </a:p>
      </dgm:t>
    </dgm:pt>
    <dgm:pt modelId="{BB4DBB76-BE7E-4967-9CFB-7D86EAE2B05A}">
      <dgm:prSet/>
      <dgm:spPr/>
      <dgm:t>
        <a:bodyPr/>
        <a:lstStyle/>
        <a:p>
          <a:r>
            <a:rPr lang="en-US" dirty="0"/>
            <a:t>Severity prediction reached ~80% accuracy</a:t>
          </a:r>
        </a:p>
      </dgm:t>
    </dgm:pt>
    <dgm:pt modelId="{1F88CE7F-A869-4675-95E5-779C22835E67}" type="parTrans" cxnId="{177FBF6E-69C9-4396-A530-0DC810681A17}">
      <dgm:prSet/>
      <dgm:spPr/>
      <dgm:t>
        <a:bodyPr/>
        <a:lstStyle/>
        <a:p>
          <a:endParaRPr lang="en-US"/>
        </a:p>
      </dgm:t>
    </dgm:pt>
    <dgm:pt modelId="{93C01BF5-22C6-4116-8AD2-2C8B4B72F3B6}" type="sibTrans" cxnId="{177FBF6E-69C9-4396-A530-0DC810681A17}">
      <dgm:prSet/>
      <dgm:spPr/>
      <dgm:t>
        <a:bodyPr/>
        <a:lstStyle/>
        <a:p>
          <a:endParaRPr lang="en-US"/>
        </a:p>
      </dgm:t>
    </dgm:pt>
    <dgm:pt modelId="{E26E663D-66BC-2F40-85C7-D7DC30EA033F}" type="pres">
      <dgm:prSet presAssocID="{2597111E-0DD0-4797-B8A8-53DC4E5E379F}" presName="linear" presStyleCnt="0">
        <dgm:presLayoutVars>
          <dgm:animLvl val="lvl"/>
          <dgm:resizeHandles val="exact"/>
        </dgm:presLayoutVars>
      </dgm:prSet>
      <dgm:spPr/>
    </dgm:pt>
    <dgm:pt modelId="{01C0B5CE-5FB6-4C41-88F8-F20083872F40}" type="pres">
      <dgm:prSet presAssocID="{A12D3EA3-9A41-4F28-BE3F-55A773B23DAF}" presName="parentText" presStyleLbl="node1" presStyleIdx="0" presStyleCnt="4">
        <dgm:presLayoutVars>
          <dgm:chMax val="0"/>
          <dgm:bulletEnabled val="1"/>
        </dgm:presLayoutVars>
      </dgm:prSet>
      <dgm:spPr/>
    </dgm:pt>
    <dgm:pt modelId="{D2B1B856-55FA-9948-9EA9-B3B24D162131}" type="pres">
      <dgm:prSet presAssocID="{A9DD77C4-48FD-4EC5-B7A9-04E9F4E0874A}" presName="spacer" presStyleCnt="0"/>
      <dgm:spPr/>
    </dgm:pt>
    <dgm:pt modelId="{6EDF04A1-6A31-BE4D-A578-B6F294DE3F6D}" type="pres">
      <dgm:prSet presAssocID="{0B2DB2AE-2EC2-41ED-9420-C8FA094F37B4}" presName="parentText" presStyleLbl="node1" presStyleIdx="1" presStyleCnt="4">
        <dgm:presLayoutVars>
          <dgm:chMax val="0"/>
          <dgm:bulletEnabled val="1"/>
        </dgm:presLayoutVars>
      </dgm:prSet>
      <dgm:spPr/>
    </dgm:pt>
    <dgm:pt modelId="{545EF400-2A94-4546-9E44-22038C1DFC40}" type="pres">
      <dgm:prSet presAssocID="{17226186-F826-4639-AAEE-2FAA67FCD9EE}" presName="spacer" presStyleCnt="0"/>
      <dgm:spPr/>
    </dgm:pt>
    <dgm:pt modelId="{61CE0CB9-F09E-C640-B6A8-9D801AFCF174}" type="pres">
      <dgm:prSet presAssocID="{E817304C-2BDD-4532-BE8C-A9C8418AD584}" presName="parentText" presStyleLbl="node1" presStyleIdx="2" presStyleCnt="4">
        <dgm:presLayoutVars>
          <dgm:chMax val="0"/>
          <dgm:bulletEnabled val="1"/>
        </dgm:presLayoutVars>
      </dgm:prSet>
      <dgm:spPr/>
    </dgm:pt>
    <dgm:pt modelId="{670C21CC-3C1F-AC45-A4CE-A89FB4C7A049}" type="pres">
      <dgm:prSet presAssocID="{07CA74D5-5155-45B8-B6CF-A6D490D87137}" presName="spacer" presStyleCnt="0"/>
      <dgm:spPr/>
    </dgm:pt>
    <dgm:pt modelId="{BD233346-E6B4-B748-8E00-CEF09F84F56A}" type="pres">
      <dgm:prSet presAssocID="{BB4DBB76-BE7E-4967-9CFB-7D86EAE2B05A}" presName="parentText" presStyleLbl="node1" presStyleIdx="3" presStyleCnt="4">
        <dgm:presLayoutVars>
          <dgm:chMax val="0"/>
          <dgm:bulletEnabled val="1"/>
        </dgm:presLayoutVars>
      </dgm:prSet>
      <dgm:spPr/>
    </dgm:pt>
  </dgm:ptLst>
  <dgm:cxnLst>
    <dgm:cxn modelId="{5C9A510F-32A6-7243-BF1F-0F2E4370BCA5}" type="presOf" srcId="{2597111E-0DD0-4797-B8A8-53DC4E5E379F}" destId="{E26E663D-66BC-2F40-85C7-D7DC30EA033F}" srcOrd="0" destOrd="0" presId="urn:microsoft.com/office/officeart/2005/8/layout/vList2"/>
    <dgm:cxn modelId="{F6C0662E-CA6B-4C20-B54B-B6678D4CD9ED}" srcId="{2597111E-0DD0-4797-B8A8-53DC4E5E379F}" destId="{0B2DB2AE-2EC2-41ED-9420-C8FA094F37B4}" srcOrd="1" destOrd="0" parTransId="{7844DBA4-A9B5-4556-80D5-96CC429537A3}" sibTransId="{17226186-F826-4639-AAEE-2FAA67FCD9EE}"/>
    <dgm:cxn modelId="{5924D15D-635A-4B11-BE0B-A9A89401FDAF}" srcId="{2597111E-0DD0-4797-B8A8-53DC4E5E379F}" destId="{A12D3EA3-9A41-4F28-BE3F-55A773B23DAF}" srcOrd="0" destOrd="0" parTransId="{68F53CE4-5085-44B1-BD3B-A3625BD9B510}" sibTransId="{A9DD77C4-48FD-4EC5-B7A9-04E9F4E0874A}"/>
    <dgm:cxn modelId="{177FBF6E-69C9-4396-A530-0DC810681A17}" srcId="{2597111E-0DD0-4797-B8A8-53DC4E5E379F}" destId="{BB4DBB76-BE7E-4967-9CFB-7D86EAE2B05A}" srcOrd="3" destOrd="0" parTransId="{1F88CE7F-A869-4675-95E5-779C22835E67}" sibTransId="{93C01BF5-22C6-4116-8AD2-2C8B4B72F3B6}"/>
    <dgm:cxn modelId="{2F894197-877A-044C-8837-F2D00A57B93B}" type="presOf" srcId="{E817304C-2BDD-4532-BE8C-A9C8418AD584}" destId="{61CE0CB9-F09E-C640-B6A8-9D801AFCF174}" srcOrd="0" destOrd="0" presId="urn:microsoft.com/office/officeart/2005/8/layout/vList2"/>
    <dgm:cxn modelId="{8CF2B497-E1E3-534B-B956-EA6463CF130B}" type="presOf" srcId="{A12D3EA3-9A41-4F28-BE3F-55A773B23DAF}" destId="{01C0B5CE-5FB6-4C41-88F8-F20083872F40}" srcOrd="0" destOrd="0" presId="urn:microsoft.com/office/officeart/2005/8/layout/vList2"/>
    <dgm:cxn modelId="{98C1BEC1-0317-FA4E-9B04-060EECE54E40}" type="presOf" srcId="{BB4DBB76-BE7E-4967-9CFB-7D86EAE2B05A}" destId="{BD233346-E6B4-B748-8E00-CEF09F84F56A}" srcOrd="0" destOrd="0" presId="urn:microsoft.com/office/officeart/2005/8/layout/vList2"/>
    <dgm:cxn modelId="{9B0F03D5-B47E-2C48-976A-7D9723327A9E}" type="presOf" srcId="{0B2DB2AE-2EC2-41ED-9420-C8FA094F37B4}" destId="{6EDF04A1-6A31-BE4D-A578-B6F294DE3F6D}" srcOrd="0" destOrd="0" presId="urn:microsoft.com/office/officeart/2005/8/layout/vList2"/>
    <dgm:cxn modelId="{408DB9F5-F3C1-4BEB-9FCC-4EE0080F9113}" srcId="{2597111E-0DD0-4797-B8A8-53DC4E5E379F}" destId="{E817304C-2BDD-4532-BE8C-A9C8418AD584}" srcOrd="2" destOrd="0" parTransId="{0844941F-DBFC-414B-A489-7A03D52DD8AB}" sibTransId="{07CA74D5-5155-45B8-B6CF-A6D490D87137}"/>
    <dgm:cxn modelId="{8BF300F3-B426-4048-ACCC-49E60FCA6D21}" type="presParOf" srcId="{E26E663D-66BC-2F40-85C7-D7DC30EA033F}" destId="{01C0B5CE-5FB6-4C41-88F8-F20083872F40}" srcOrd="0" destOrd="0" presId="urn:microsoft.com/office/officeart/2005/8/layout/vList2"/>
    <dgm:cxn modelId="{7DFDE70E-920A-8044-9D49-1CAFB19E026E}" type="presParOf" srcId="{E26E663D-66BC-2F40-85C7-D7DC30EA033F}" destId="{D2B1B856-55FA-9948-9EA9-B3B24D162131}" srcOrd="1" destOrd="0" presId="urn:microsoft.com/office/officeart/2005/8/layout/vList2"/>
    <dgm:cxn modelId="{D30CE83C-3D6A-C447-8697-2DEBB4DF37A5}" type="presParOf" srcId="{E26E663D-66BC-2F40-85C7-D7DC30EA033F}" destId="{6EDF04A1-6A31-BE4D-A578-B6F294DE3F6D}" srcOrd="2" destOrd="0" presId="urn:microsoft.com/office/officeart/2005/8/layout/vList2"/>
    <dgm:cxn modelId="{A1F88951-1A55-334E-B732-BEAF7FD86613}" type="presParOf" srcId="{E26E663D-66BC-2F40-85C7-D7DC30EA033F}" destId="{545EF400-2A94-4546-9E44-22038C1DFC40}" srcOrd="3" destOrd="0" presId="urn:microsoft.com/office/officeart/2005/8/layout/vList2"/>
    <dgm:cxn modelId="{9DD90F74-5EF7-A74B-AADD-F62DC35704D0}" type="presParOf" srcId="{E26E663D-66BC-2F40-85C7-D7DC30EA033F}" destId="{61CE0CB9-F09E-C640-B6A8-9D801AFCF174}" srcOrd="4" destOrd="0" presId="urn:microsoft.com/office/officeart/2005/8/layout/vList2"/>
    <dgm:cxn modelId="{D820FDC4-4A3F-DA4D-8B99-A37A0F5E58FD}" type="presParOf" srcId="{E26E663D-66BC-2F40-85C7-D7DC30EA033F}" destId="{670C21CC-3C1F-AC45-A4CE-A89FB4C7A049}" srcOrd="5" destOrd="0" presId="urn:microsoft.com/office/officeart/2005/8/layout/vList2"/>
    <dgm:cxn modelId="{AD8CCC4B-A663-D147-A8D4-BF9D56628ABD}" type="presParOf" srcId="{E26E663D-66BC-2F40-85C7-D7DC30EA033F}" destId="{BD233346-E6B4-B748-8E00-CEF09F84F56A}"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60685A1-547B-4B0B-84CF-4F1DE3A05575}" type="doc">
      <dgm:prSet loTypeId="urn:microsoft.com/office/officeart/2008/layout/LinedList" loCatId="list" qsTypeId="urn:microsoft.com/office/officeart/2005/8/quickstyle/simple2" qsCatId="simple" csTypeId="urn:microsoft.com/office/officeart/2005/8/colors/accent1_2" csCatId="accent1" phldr="1"/>
      <dgm:spPr/>
      <dgm:t>
        <a:bodyPr/>
        <a:lstStyle/>
        <a:p>
          <a:endParaRPr lang="en-US"/>
        </a:p>
      </dgm:t>
    </dgm:pt>
    <dgm:pt modelId="{89B2D5F8-F3D7-49B1-8954-3CC1AAA60044}">
      <dgm:prSet/>
      <dgm:spPr/>
      <dgm:t>
        <a:bodyPr/>
        <a:lstStyle/>
        <a:p>
          <a:r>
            <a:rPr lang="en-US" dirty="0"/>
            <a:t>No demographic data used</a:t>
          </a:r>
        </a:p>
      </dgm:t>
    </dgm:pt>
    <dgm:pt modelId="{F5B15830-1C3E-41BC-A3D5-2143484798AA}" type="parTrans" cxnId="{A0741978-A631-4C64-94CE-EB68386F3AFA}">
      <dgm:prSet/>
      <dgm:spPr/>
      <dgm:t>
        <a:bodyPr/>
        <a:lstStyle/>
        <a:p>
          <a:endParaRPr lang="en-US"/>
        </a:p>
      </dgm:t>
    </dgm:pt>
    <dgm:pt modelId="{8DEEBF15-7A9E-47B0-A105-2F5D719B277A}" type="sibTrans" cxnId="{A0741978-A631-4C64-94CE-EB68386F3AFA}">
      <dgm:prSet/>
      <dgm:spPr/>
      <dgm:t>
        <a:bodyPr/>
        <a:lstStyle/>
        <a:p>
          <a:endParaRPr lang="en-US"/>
        </a:p>
      </dgm:t>
    </dgm:pt>
    <dgm:pt modelId="{7BDF45C4-2EFF-4C33-B83C-F44C49191CB3}">
      <dgm:prSet/>
      <dgm:spPr/>
      <dgm:t>
        <a:bodyPr/>
        <a:lstStyle/>
        <a:p>
          <a:r>
            <a:rPr lang="en-US"/>
            <a:t>Avoid over-reliance on automated risk scoring</a:t>
          </a:r>
        </a:p>
      </dgm:t>
    </dgm:pt>
    <dgm:pt modelId="{BD0260C5-60A0-4B9E-A6EE-D90DD7860CD3}" type="parTrans" cxnId="{4E77A5AC-8D7B-44CF-BAC1-07F8096137BF}">
      <dgm:prSet/>
      <dgm:spPr/>
      <dgm:t>
        <a:bodyPr/>
        <a:lstStyle/>
        <a:p>
          <a:endParaRPr lang="en-US"/>
        </a:p>
      </dgm:t>
    </dgm:pt>
    <dgm:pt modelId="{DCFC1658-38AF-47D6-B3B5-E74AF4335C08}" type="sibTrans" cxnId="{4E77A5AC-8D7B-44CF-BAC1-07F8096137BF}">
      <dgm:prSet/>
      <dgm:spPr/>
      <dgm:t>
        <a:bodyPr/>
        <a:lstStyle/>
        <a:p>
          <a:endParaRPr lang="en-US"/>
        </a:p>
      </dgm:t>
    </dgm:pt>
    <dgm:pt modelId="{EC95BBE1-41EF-4A59-AAE3-805CFBA53031}">
      <dgm:prSet/>
      <dgm:spPr/>
      <dgm:t>
        <a:bodyPr/>
        <a:lstStyle/>
        <a:p>
          <a:r>
            <a:rPr lang="en-US"/>
            <a:t>Reports may be incomplete</a:t>
          </a:r>
        </a:p>
      </dgm:t>
    </dgm:pt>
    <dgm:pt modelId="{E02F7957-5EA4-4B6A-93B7-CEFC684ECA74}" type="parTrans" cxnId="{6B26B9D2-F241-44C8-A37F-A7C417210D25}">
      <dgm:prSet/>
      <dgm:spPr/>
      <dgm:t>
        <a:bodyPr/>
        <a:lstStyle/>
        <a:p>
          <a:endParaRPr lang="en-US"/>
        </a:p>
      </dgm:t>
    </dgm:pt>
    <dgm:pt modelId="{B0B28A64-3A9C-469A-B3C6-6325731B6D63}" type="sibTrans" cxnId="{6B26B9D2-F241-44C8-A37F-A7C417210D25}">
      <dgm:prSet/>
      <dgm:spPr/>
      <dgm:t>
        <a:bodyPr/>
        <a:lstStyle/>
        <a:p>
          <a:endParaRPr lang="en-US"/>
        </a:p>
      </dgm:t>
    </dgm:pt>
    <dgm:pt modelId="{98EE551C-6638-4154-B0BA-AE218EA3F068}">
      <dgm:prSet/>
      <dgm:spPr/>
      <dgm:t>
        <a:bodyPr/>
        <a:lstStyle/>
        <a:p>
          <a:r>
            <a:rPr lang="en-US"/>
            <a:t>No crowd data available</a:t>
          </a:r>
        </a:p>
      </dgm:t>
    </dgm:pt>
    <dgm:pt modelId="{30FB6D8D-8621-47AA-9E45-ECB13C6CE281}" type="parTrans" cxnId="{64CABDA1-92BD-42D2-B55E-8E418E415D12}">
      <dgm:prSet/>
      <dgm:spPr/>
      <dgm:t>
        <a:bodyPr/>
        <a:lstStyle/>
        <a:p>
          <a:endParaRPr lang="en-US"/>
        </a:p>
      </dgm:t>
    </dgm:pt>
    <dgm:pt modelId="{D473FA5F-436B-4E38-85E6-EAF0577575FA}" type="sibTrans" cxnId="{64CABDA1-92BD-42D2-B55E-8E418E415D12}">
      <dgm:prSet/>
      <dgm:spPr/>
      <dgm:t>
        <a:bodyPr/>
        <a:lstStyle/>
        <a:p>
          <a:endParaRPr lang="en-US"/>
        </a:p>
      </dgm:t>
    </dgm:pt>
    <dgm:pt modelId="{6C4373CD-8694-E749-A62D-0447D047E985}" type="pres">
      <dgm:prSet presAssocID="{960685A1-547B-4B0B-84CF-4F1DE3A05575}" presName="vert0" presStyleCnt="0">
        <dgm:presLayoutVars>
          <dgm:dir/>
          <dgm:animOne val="branch"/>
          <dgm:animLvl val="lvl"/>
        </dgm:presLayoutVars>
      </dgm:prSet>
      <dgm:spPr/>
    </dgm:pt>
    <dgm:pt modelId="{62101CC4-A4F3-6C4D-9529-E0133EEF309C}" type="pres">
      <dgm:prSet presAssocID="{89B2D5F8-F3D7-49B1-8954-3CC1AAA60044}" presName="thickLine" presStyleLbl="alignNode1" presStyleIdx="0" presStyleCnt="4"/>
      <dgm:spPr/>
    </dgm:pt>
    <dgm:pt modelId="{676B4EDC-EA9B-594B-B7D9-877F11320B03}" type="pres">
      <dgm:prSet presAssocID="{89B2D5F8-F3D7-49B1-8954-3CC1AAA60044}" presName="horz1" presStyleCnt="0"/>
      <dgm:spPr/>
    </dgm:pt>
    <dgm:pt modelId="{A7BA6A12-D803-DB49-818C-9FCABAEA27C1}" type="pres">
      <dgm:prSet presAssocID="{89B2D5F8-F3D7-49B1-8954-3CC1AAA60044}" presName="tx1" presStyleLbl="revTx" presStyleIdx="0" presStyleCnt="4"/>
      <dgm:spPr/>
    </dgm:pt>
    <dgm:pt modelId="{A464E416-1F38-034E-99DC-177A00491249}" type="pres">
      <dgm:prSet presAssocID="{89B2D5F8-F3D7-49B1-8954-3CC1AAA60044}" presName="vert1" presStyleCnt="0"/>
      <dgm:spPr/>
    </dgm:pt>
    <dgm:pt modelId="{1F6DDAF3-0131-A346-8744-62B7DD9E80BB}" type="pres">
      <dgm:prSet presAssocID="{7BDF45C4-2EFF-4C33-B83C-F44C49191CB3}" presName="thickLine" presStyleLbl="alignNode1" presStyleIdx="1" presStyleCnt="4"/>
      <dgm:spPr/>
    </dgm:pt>
    <dgm:pt modelId="{071C2C50-968B-E547-9E6F-7DD27E90ABD2}" type="pres">
      <dgm:prSet presAssocID="{7BDF45C4-2EFF-4C33-B83C-F44C49191CB3}" presName="horz1" presStyleCnt="0"/>
      <dgm:spPr/>
    </dgm:pt>
    <dgm:pt modelId="{477C8E38-9A00-014A-BCCE-0D49A9D4C467}" type="pres">
      <dgm:prSet presAssocID="{7BDF45C4-2EFF-4C33-B83C-F44C49191CB3}" presName="tx1" presStyleLbl="revTx" presStyleIdx="1" presStyleCnt="4"/>
      <dgm:spPr/>
    </dgm:pt>
    <dgm:pt modelId="{671E95F2-3FEE-3B4E-8703-DD5CAD197ABD}" type="pres">
      <dgm:prSet presAssocID="{7BDF45C4-2EFF-4C33-B83C-F44C49191CB3}" presName="vert1" presStyleCnt="0"/>
      <dgm:spPr/>
    </dgm:pt>
    <dgm:pt modelId="{4B5AFDC8-AA6B-424A-8FBF-713CDC6022CC}" type="pres">
      <dgm:prSet presAssocID="{EC95BBE1-41EF-4A59-AAE3-805CFBA53031}" presName="thickLine" presStyleLbl="alignNode1" presStyleIdx="2" presStyleCnt="4"/>
      <dgm:spPr/>
    </dgm:pt>
    <dgm:pt modelId="{71E4C639-DE2C-704E-97C6-3DB845E1AF19}" type="pres">
      <dgm:prSet presAssocID="{EC95BBE1-41EF-4A59-AAE3-805CFBA53031}" presName="horz1" presStyleCnt="0"/>
      <dgm:spPr/>
    </dgm:pt>
    <dgm:pt modelId="{D87CE8D8-D563-1542-8938-37F163560BF3}" type="pres">
      <dgm:prSet presAssocID="{EC95BBE1-41EF-4A59-AAE3-805CFBA53031}" presName="tx1" presStyleLbl="revTx" presStyleIdx="2" presStyleCnt="4"/>
      <dgm:spPr/>
    </dgm:pt>
    <dgm:pt modelId="{530EE8C0-7430-A441-83A0-569A3BCAD66C}" type="pres">
      <dgm:prSet presAssocID="{EC95BBE1-41EF-4A59-AAE3-805CFBA53031}" presName="vert1" presStyleCnt="0"/>
      <dgm:spPr/>
    </dgm:pt>
    <dgm:pt modelId="{3D022E01-1E98-1D47-8E65-5A0BE44002EB}" type="pres">
      <dgm:prSet presAssocID="{98EE551C-6638-4154-B0BA-AE218EA3F068}" presName="thickLine" presStyleLbl="alignNode1" presStyleIdx="3" presStyleCnt="4"/>
      <dgm:spPr/>
    </dgm:pt>
    <dgm:pt modelId="{343D8BAE-27B6-CF48-BBE8-9D4093391D03}" type="pres">
      <dgm:prSet presAssocID="{98EE551C-6638-4154-B0BA-AE218EA3F068}" presName="horz1" presStyleCnt="0"/>
      <dgm:spPr/>
    </dgm:pt>
    <dgm:pt modelId="{0AF443B5-2A5B-4A4A-9B6A-4A1A567CCA23}" type="pres">
      <dgm:prSet presAssocID="{98EE551C-6638-4154-B0BA-AE218EA3F068}" presName="tx1" presStyleLbl="revTx" presStyleIdx="3" presStyleCnt="4"/>
      <dgm:spPr/>
    </dgm:pt>
    <dgm:pt modelId="{52298DDC-BA7D-F04A-9BC3-F97355767873}" type="pres">
      <dgm:prSet presAssocID="{98EE551C-6638-4154-B0BA-AE218EA3F068}" presName="vert1" presStyleCnt="0"/>
      <dgm:spPr/>
    </dgm:pt>
  </dgm:ptLst>
  <dgm:cxnLst>
    <dgm:cxn modelId="{127A690D-5746-794E-942D-2573BB3ED1AD}" type="presOf" srcId="{89B2D5F8-F3D7-49B1-8954-3CC1AAA60044}" destId="{A7BA6A12-D803-DB49-818C-9FCABAEA27C1}" srcOrd="0" destOrd="0" presId="urn:microsoft.com/office/officeart/2008/layout/LinedList"/>
    <dgm:cxn modelId="{65448A12-F296-E348-83F4-30E28698DE78}" type="presOf" srcId="{960685A1-547B-4B0B-84CF-4F1DE3A05575}" destId="{6C4373CD-8694-E749-A62D-0447D047E985}" srcOrd="0" destOrd="0" presId="urn:microsoft.com/office/officeart/2008/layout/LinedList"/>
    <dgm:cxn modelId="{A0741978-A631-4C64-94CE-EB68386F3AFA}" srcId="{960685A1-547B-4B0B-84CF-4F1DE3A05575}" destId="{89B2D5F8-F3D7-49B1-8954-3CC1AAA60044}" srcOrd="0" destOrd="0" parTransId="{F5B15830-1C3E-41BC-A3D5-2143484798AA}" sibTransId="{8DEEBF15-7A9E-47B0-A105-2F5D719B277A}"/>
    <dgm:cxn modelId="{77B57879-DB93-A04A-A7F1-BAA68B577E2D}" type="presOf" srcId="{7BDF45C4-2EFF-4C33-B83C-F44C49191CB3}" destId="{477C8E38-9A00-014A-BCCE-0D49A9D4C467}" srcOrd="0" destOrd="0" presId="urn:microsoft.com/office/officeart/2008/layout/LinedList"/>
    <dgm:cxn modelId="{64CABDA1-92BD-42D2-B55E-8E418E415D12}" srcId="{960685A1-547B-4B0B-84CF-4F1DE3A05575}" destId="{98EE551C-6638-4154-B0BA-AE218EA3F068}" srcOrd="3" destOrd="0" parTransId="{30FB6D8D-8621-47AA-9E45-ECB13C6CE281}" sibTransId="{D473FA5F-436B-4E38-85E6-EAF0577575FA}"/>
    <dgm:cxn modelId="{4E77A5AC-8D7B-44CF-BAC1-07F8096137BF}" srcId="{960685A1-547B-4B0B-84CF-4F1DE3A05575}" destId="{7BDF45C4-2EFF-4C33-B83C-F44C49191CB3}" srcOrd="1" destOrd="0" parTransId="{BD0260C5-60A0-4B9E-A6EE-D90DD7860CD3}" sibTransId="{DCFC1658-38AF-47D6-B3B5-E74AF4335C08}"/>
    <dgm:cxn modelId="{3888E8BC-3A2C-2D45-A2E0-58AEF6425B3F}" type="presOf" srcId="{98EE551C-6638-4154-B0BA-AE218EA3F068}" destId="{0AF443B5-2A5B-4A4A-9B6A-4A1A567CCA23}" srcOrd="0" destOrd="0" presId="urn:microsoft.com/office/officeart/2008/layout/LinedList"/>
    <dgm:cxn modelId="{6B26B9D2-F241-44C8-A37F-A7C417210D25}" srcId="{960685A1-547B-4B0B-84CF-4F1DE3A05575}" destId="{EC95BBE1-41EF-4A59-AAE3-805CFBA53031}" srcOrd="2" destOrd="0" parTransId="{E02F7957-5EA4-4B6A-93B7-CEFC684ECA74}" sibTransId="{B0B28A64-3A9C-469A-B3C6-6325731B6D63}"/>
    <dgm:cxn modelId="{B202D3E5-2D4C-C549-B379-155C5AED6151}" type="presOf" srcId="{EC95BBE1-41EF-4A59-AAE3-805CFBA53031}" destId="{D87CE8D8-D563-1542-8938-37F163560BF3}" srcOrd="0" destOrd="0" presId="urn:microsoft.com/office/officeart/2008/layout/LinedList"/>
    <dgm:cxn modelId="{C88231E7-072D-AD45-8BF2-EB183FD65D8F}" type="presParOf" srcId="{6C4373CD-8694-E749-A62D-0447D047E985}" destId="{62101CC4-A4F3-6C4D-9529-E0133EEF309C}" srcOrd="0" destOrd="0" presId="urn:microsoft.com/office/officeart/2008/layout/LinedList"/>
    <dgm:cxn modelId="{244153F6-C844-C94F-820F-3BA044F35749}" type="presParOf" srcId="{6C4373CD-8694-E749-A62D-0447D047E985}" destId="{676B4EDC-EA9B-594B-B7D9-877F11320B03}" srcOrd="1" destOrd="0" presId="urn:microsoft.com/office/officeart/2008/layout/LinedList"/>
    <dgm:cxn modelId="{3EFFE324-BCF4-8E4B-BA74-43544CFEA2DD}" type="presParOf" srcId="{676B4EDC-EA9B-594B-B7D9-877F11320B03}" destId="{A7BA6A12-D803-DB49-818C-9FCABAEA27C1}" srcOrd="0" destOrd="0" presId="urn:microsoft.com/office/officeart/2008/layout/LinedList"/>
    <dgm:cxn modelId="{1070D3EE-7D7F-5C4A-9CEF-259305886D18}" type="presParOf" srcId="{676B4EDC-EA9B-594B-B7D9-877F11320B03}" destId="{A464E416-1F38-034E-99DC-177A00491249}" srcOrd="1" destOrd="0" presId="urn:microsoft.com/office/officeart/2008/layout/LinedList"/>
    <dgm:cxn modelId="{DE95C234-9AE0-1E4A-AE8E-412FF16DE255}" type="presParOf" srcId="{6C4373CD-8694-E749-A62D-0447D047E985}" destId="{1F6DDAF3-0131-A346-8744-62B7DD9E80BB}" srcOrd="2" destOrd="0" presId="urn:microsoft.com/office/officeart/2008/layout/LinedList"/>
    <dgm:cxn modelId="{79C8969D-B858-D943-A308-6A591A6FC6B4}" type="presParOf" srcId="{6C4373CD-8694-E749-A62D-0447D047E985}" destId="{071C2C50-968B-E547-9E6F-7DD27E90ABD2}" srcOrd="3" destOrd="0" presId="urn:microsoft.com/office/officeart/2008/layout/LinedList"/>
    <dgm:cxn modelId="{E88FC49A-AE74-534F-B8AA-C9049A939972}" type="presParOf" srcId="{071C2C50-968B-E547-9E6F-7DD27E90ABD2}" destId="{477C8E38-9A00-014A-BCCE-0D49A9D4C467}" srcOrd="0" destOrd="0" presId="urn:microsoft.com/office/officeart/2008/layout/LinedList"/>
    <dgm:cxn modelId="{F9645F9C-4949-974B-9823-0437B3AD7529}" type="presParOf" srcId="{071C2C50-968B-E547-9E6F-7DD27E90ABD2}" destId="{671E95F2-3FEE-3B4E-8703-DD5CAD197ABD}" srcOrd="1" destOrd="0" presId="urn:microsoft.com/office/officeart/2008/layout/LinedList"/>
    <dgm:cxn modelId="{240B82DE-3FFC-E54B-8DBC-AF0AEF179A2E}" type="presParOf" srcId="{6C4373CD-8694-E749-A62D-0447D047E985}" destId="{4B5AFDC8-AA6B-424A-8FBF-713CDC6022CC}" srcOrd="4" destOrd="0" presId="urn:microsoft.com/office/officeart/2008/layout/LinedList"/>
    <dgm:cxn modelId="{ED4A546F-2070-164F-AB5C-B8CADFBB5AC4}" type="presParOf" srcId="{6C4373CD-8694-E749-A62D-0447D047E985}" destId="{71E4C639-DE2C-704E-97C6-3DB845E1AF19}" srcOrd="5" destOrd="0" presId="urn:microsoft.com/office/officeart/2008/layout/LinedList"/>
    <dgm:cxn modelId="{7033913C-5EE1-3C4F-8C24-BA2DB3C83F55}" type="presParOf" srcId="{71E4C639-DE2C-704E-97C6-3DB845E1AF19}" destId="{D87CE8D8-D563-1542-8938-37F163560BF3}" srcOrd="0" destOrd="0" presId="urn:microsoft.com/office/officeart/2008/layout/LinedList"/>
    <dgm:cxn modelId="{23977D26-3851-5D4C-8DEE-13868CA7C1D0}" type="presParOf" srcId="{71E4C639-DE2C-704E-97C6-3DB845E1AF19}" destId="{530EE8C0-7430-A441-83A0-569A3BCAD66C}" srcOrd="1" destOrd="0" presId="urn:microsoft.com/office/officeart/2008/layout/LinedList"/>
    <dgm:cxn modelId="{3D8CCB1A-2292-6D4F-A475-E71C94757E13}" type="presParOf" srcId="{6C4373CD-8694-E749-A62D-0447D047E985}" destId="{3D022E01-1E98-1D47-8E65-5A0BE44002EB}" srcOrd="6" destOrd="0" presId="urn:microsoft.com/office/officeart/2008/layout/LinedList"/>
    <dgm:cxn modelId="{F352B0DF-9126-9E4B-883C-95046A38601A}" type="presParOf" srcId="{6C4373CD-8694-E749-A62D-0447D047E985}" destId="{343D8BAE-27B6-CF48-BBE8-9D4093391D03}" srcOrd="7" destOrd="0" presId="urn:microsoft.com/office/officeart/2008/layout/LinedList"/>
    <dgm:cxn modelId="{88D30770-1A93-7142-A1FB-5C90D7B7857B}" type="presParOf" srcId="{343D8BAE-27B6-CF48-BBE8-9D4093391D03}" destId="{0AF443B5-2A5B-4A4A-9B6A-4A1A567CCA23}" srcOrd="0" destOrd="0" presId="urn:microsoft.com/office/officeart/2008/layout/LinedList"/>
    <dgm:cxn modelId="{826BE104-A103-4B4B-83DE-FF834F9B9A71}" type="presParOf" srcId="{343D8BAE-27B6-CF48-BBE8-9D4093391D03}" destId="{52298DDC-BA7D-F04A-9BC3-F97355767873}"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40022BE7-6EC5-F94A-AC35-2A1A06B7DB30}" type="doc">
      <dgm:prSet loTypeId="urn:microsoft.com/office/officeart/2005/8/layout/vList4" loCatId="list" qsTypeId="urn:microsoft.com/office/officeart/2005/8/quickstyle/simple3" qsCatId="simple" csTypeId="urn:microsoft.com/office/officeart/2005/8/colors/accent0_3" csCatId="mainScheme" phldr="1"/>
      <dgm:spPr/>
      <dgm:t>
        <a:bodyPr/>
        <a:lstStyle/>
        <a:p>
          <a:endParaRPr lang="en-US"/>
        </a:p>
      </dgm:t>
    </dgm:pt>
    <dgm:pt modelId="{AFB33E12-2C84-D043-AF16-00184A242A32}">
      <dgm:prSet/>
      <dgm:spPr/>
      <dgm:t>
        <a:bodyPr/>
        <a:lstStyle/>
        <a:p>
          <a:r>
            <a:rPr lang="en-US" dirty="0"/>
            <a:t>Questions? Please feel free to reach out at </a:t>
          </a:r>
          <a:r>
            <a:rPr lang="en-US" dirty="0">
              <a:solidFill>
                <a:schemeClr val="bg1">
                  <a:lumMod val="95000"/>
                </a:schemeClr>
              </a:solidFill>
              <a:hlinkClick xmlns:r="http://schemas.openxmlformats.org/officeDocument/2006/relationships" r:id="rId1">
                <a:extLst>
                  <a:ext uri="{A12FA001-AC4F-418D-AE19-62706E023703}">
                    <ahyp:hlinkClr xmlns:ahyp="http://schemas.microsoft.com/office/drawing/2018/hyperlinkcolor" val="tx"/>
                  </a:ext>
                </a:extLst>
              </a:hlinkClick>
            </a:rPr>
            <a:t>miles.a.pena@gmail.com</a:t>
          </a:r>
          <a:endParaRPr lang="en-US" dirty="0">
            <a:solidFill>
              <a:schemeClr val="bg1">
                <a:lumMod val="95000"/>
              </a:schemeClr>
            </a:solidFill>
          </a:endParaRPr>
        </a:p>
      </dgm:t>
    </dgm:pt>
    <dgm:pt modelId="{B15F5AC5-B483-D24A-9DE4-21222634B578}" type="parTrans" cxnId="{416D16E7-8F2F-A948-BE10-A56005504F6A}">
      <dgm:prSet/>
      <dgm:spPr/>
      <dgm:t>
        <a:bodyPr/>
        <a:lstStyle/>
        <a:p>
          <a:endParaRPr lang="en-US"/>
        </a:p>
      </dgm:t>
    </dgm:pt>
    <dgm:pt modelId="{66A2C1B5-C431-E448-BC1B-52013C753B9F}" type="sibTrans" cxnId="{416D16E7-8F2F-A948-BE10-A56005504F6A}">
      <dgm:prSet/>
      <dgm:spPr/>
      <dgm:t>
        <a:bodyPr/>
        <a:lstStyle/>
        <a:p>
          <a:endParaRPr lang="en-US"/>
        </a:p>
      </dgm:t>
    </dgm:pt>
    <dgm:pt modelId="{16875B98-B034-6045-AB3A-706B6ADDA2EB}" type="pres">
      <dgm:prSet presAssocID="{40022BE7-6EC5-F94A-AC35-2A1A06B7DB30}" presName="linear" presStyleCnt="0">
        <dgm:presLayoutVars>
          <dgm:dir/>
          <dgm:resizeHandles val="exact"/>
        </dgm:presLayoutVars>
      </dgm:prSet>
      <dgm:spPr/>
    </dgm:pt>
    <dgm:pt modelId="{D3AA6C66-C624-9240-9D74-9043A77442D8}" type="pres">
      <dgm:prSet presAssocID="{AFB33E12-2C84-D043-AF16-00184A242A32}" presName="comp" presStyleCnt="0"/>
      <dgm:spPr/>
    </dgm:pt>
    <dgm:pt modelId="{B0CE2A7A-5838-244B-A091-B33657CEAE1C}" type="pres">
      <dgm:prSet presAssocID="{AFB33E12-2C84-D043-AF16-00184A242A32}" presName="box" presStyleLbl="node1" presStyleIdx="0" presStyleCnt="1" custScaleY="41405" custLinFactNeighborX="1198" custLinFactNeighborY="3010"/>
      <dgm:spPr/>
    </dgm:pt>
    <dgm:pt modelId="{7DA72818-4278-BA47-B115-F92D70755831}" type="pres">
      <dgm:prSet presAssocID="{AFB33E12-2C84-D043-AF16-00184A242A32}" presName="img" presStyleLbl="fgImgPlace1" presStyleIdx="0" presStyleCnt="1" custScaleX="90080" custScaleY="38030" custLinFactNeighborX="-1276" custLinFactNeighborY="3893"/>
      <dgm:spPr>
        <a:blipFill>
          <a:blip xmlns:r="http://schemas.openxmlformats.org/officeDocument/2006/relationships" r:embed="rId2">
            <a:extLst>
              <a:ext uri="{96DAC541-7B7A-43D3-8B79-37D633B846F1}">
                <asvg:svgBlip xmlns:asvg="http://schemas.microsoft.com/office/drawing/2016/SVG/main" r:embed="rId3"/>
              </a:ext>
            </a:extLst>
          </a:blip>
          <a:srcRect/>
          <a:stretch>
            <a:fillRect t="-6000" b="-6000"/>
          </a:stretch>
        </a:blipFill>
        <a:ln>
          <a:noFill/>
        </a:ln>
      </dgm:spPr>
      <dgm:extLst>
        <a:ext uri="{E40237B7-FDA0-4F09-8148-C483321AD2D9}">
          <dgm14:cNvPr xmlns:dgm14="http://schemas.microsoft.com/office/drawing/2010/diagram" id="0" name="" descr="Questions with solid fill"/>
        </a:ext>
      </dgm:extLst>
    </dgm:pt>
    <dgm:pt modelId="{42212568-7A85-2640-B9FD-663E60F3849C}" type="pres">
      <dgm:prSet presAssocID="{AFB33E12-2C84-D043-AF16-00184A242A32}" presName="text" presStyleLbl="node1" presStyleIdx="0" presStyleCnt="1">
        <dgm:presLayoutVars>
          <dgm:bulletEnabled val="1"/>
        </dgm:presLayoutVars>
      </dgm:prSet>
      <dgm:spPr/>
    </dgm:pt>
  </dgm:ptLst>
  <dgm:cxnLst>
    <dgm:cxn modelId="{DED3F535-3393-4D48-8FA2-7F0DAC35A99C}" type="presOf" srcId="{40022BE7-6EC5-F94A-AC35-2A1A06B7DB30}" destId="{16875B98-B034-6045-AB3A-706B6ADDA2EB}" srcOrd="0" destOrd="0" presId="urn:microsoft.com/office/officeart/2005/8/layout/vList4"/>
    <dgm:cxn modelId="{EB206E4D-C2CA-AB4B-9769-5C69A50D7033}" type="presOf" srcId="{AFB33E12-2C84-D043-AF16-00184A242A32}" destId="{B0CE2A7A-5838-244B-A091-B33657CEAE1C}" srcOrd="0" destOrd="0" presId="urn:microsoft.com/office/officeart/2005/8/layout/vList4"/>
    <dgm:cxn modelId="{831094B9-0F6C-9D45-B82B-196FC6697032}" type="presOf" srcId="{AFB33E12-2C84-D043-AF16-00184A242A32}" destId="{42212568-7A85-2640-B9FD-663E60F3849C}" srcOrd="1" destOrd="0" presId="urn:microsoft.com/office/officeart/2005/8/layout/vList4"/>
    <dgm:cxn modelId="{416D16E7-8F2F-A948-BE10-A56005504F6A}" srcId="{40022BE7-6EC5-F94A-AC35-2A1A06B7DB30}" destId="{AFB33E12-2C84-D043-AF16-00184A242A32}" srcOrd="0" destOrd="0" parTransId="{B15F5AC5-B483-D24A-9DE4-21222634B578}" sibTransId="{66A2C1B5-C431-E448-BC1B-52013C753B9F}"/>
    <dgm:cxn modelId="{2A121CEC-5733-334B-9E2B-8B01DE41062C}" type="presParOf" srcId="{16875B98-B034-6045-AB3A-706B6ADDA2EB}" destId="{D3AA6C66-C624-9240-9D74-9043A77442D8}" srcOrd="0" destOrd="0" presId="urn:microsoft.com/office/officeart/2005/8/layout/vList4"/>
    <dgm:cxn modelId="{5A92848C-9E2D-3149-8AAF-0B75BCE265B7}" type="presParOf" srcId="{D3AA6C66-C624-9240-9D74-9043A77442D8}" destId="{B0CE2A7A-5838-244B-A091-B33657CEAE1C}" srcOrd="0" destOrd="0" presId="urn:microsoft.com/office/officeart/2005/8/layout/vList4"/>
    <dgm:cxn modelId="{85717A14-398E-1C4E-BCF8-411702F00653}" type="presParOf" srcId="{D3AA6C66-C624-9240-9D74-9043A77442D8}" destId="{7DA72818-4278-BA47-B115-F92D70755831}" srcOrd="1" destOrd="0" presId="urn:microsoft.com/office/officeart/2005/8/layout/vList4"/>
    <dgm:cxn modelId="{15DC5D1C-14C7-E246-90BD-602714635E5D}" type="presParOf" srcId="{D3AA6C66-C624-9240-9D74-9043A77442D8}" destId="{42212568-7A85-2640-B9FD-663E60F3849C}" srcOrd="2" destOrd="0" presId="urn:microsoft.com/office/officeart/2005/8/layout/vList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0B5CE-5FB6-4C41-88F8-F20083872F40}">
      <dsp:nvSpPr>
        <dsp:cNvPr id="0" name=""/>
        <dsp:cNvSpPr/>
      </dsp:nvSpPr>
      <dsp:spPr>
        <a:xfrm>
          <a:off x="0" y="976314"/>
          <a:ext cx="10730372"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14.98% of all incidents happened on the hottest 10% of days</a:t>
          </a:r>
        </a:p>
      </dsp:txBody>
      <dsp:txXfrm>
        <a:off x="33955" y="1010269"/>
        <a:ext cx="10662462" cy="627655"/>
      </dsp:txXfrm>
    </dsp:sp>
    <dsp:sp modelId="{6EDF04A1-6A31-BE4D-A578-B6F294DE3F6D}">
      <dsp:nvSpPr>
        <dsp:cNvPr id="0" name=""/>
        <dsp:cNvSpPr/>
      </dsp:nvSpPr>
      <dsp:spPr>
        <a:xfrm>
          <a:off x="0" y="1755399"/>
          <a:ext cx="10730372"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No spike during heavy rain</a:t>
          </a:r>
        </a:p>
      </dsp:txBody>
      <dsp:txXfrm>
        <a:off x="33955" y="1789354"/>
        <a:ext cx="10662462" cy="627655"/>
      </dsp:txXfrm>
    </dsp:sp>
    <dsp:sp modelId="{61CE0CB9-F09E-C640-B6A8-9D801AFCF174}">
      <dsp:nvSpPr>
        <dsp:cNvPr id="0" name=""/>
        <dsp:cNvSpPr/>
      </dsp:nvSpPr>
      <dsp:spPr>
        <a:xfrm>
          <a:off x="0" y="2534484"/>
          <a:ext cx="10730372"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Common symptoms: dizziness, chest pain</a:t>
          </a:r>
        </a:p>
      </dsp:txBody>
      <dsp:txXfrm>
        <a:off x="33955" y="2568439"/>
        <a:ext cx="10662462" cy="627655"/>
      </dsp:txXfrm>
    </dsp:sp>
    <dsp:sp modelId="{BD233346-E6B4-B748-8E00-CEF09F84F56A}">
      <dsp:nvSpPr>
        <dsp:cNvPr id="0" name=""/>
        <dsp:cNvSpPr/>
      </dsp:nvSpPr>
      <dsp:spPr>
        <a:xfrm>
          <a:off x="0" y="3313569"/>
          <a:ext cx="10730372" cy="6955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Severity prediction reached ~80% accuracy</a:t>
          </a:r>
        </a:p>
      </dsp:txBody>
      <dsp:txXfrm>
        <a:off x="33955" y="3347524"/>
        <a:ext cx="10662462" cy="6276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101CC4-A4F3-6C4D-9529-E0133EEF309C}">
      <dsp:nvSpPr>
        <dsp:cNvPr id="0" name=""/>
        <dsp:cNvSpPr/>
      </dsp:nvSpPr>
      <dsp:spPr>
        <a:xfrm>
          <a:off x="0" y="0"/>
          <a:ext cx="4361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7BA6A12-D803-DB49-818C-9FCABAEA27C1}">
      <dsp:nvSpPr>
        <dsp:cNvPr id="0" name=""/>
        <dsp:cNvSpPr/>
      </dsp:nvSpPr>
      <dsp:spPr>
        <a:xfrm>
          <a:off x="0" y="0"/>
          <a:ext cx="4361688" cy="102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No demographic data used</a:t>
          </a:r>
        </a:p>
      </dsp:txBody>
      <dsp:txXfrm>
        <a:off x="0" y="0"/>
        <a:ext cx="4361688" cy="1024128"/>
      </dsp:txXfrm>
    </dsp:sp>
    <dsp:sp modelId="{1F6DDAF3-0131-A346-8744-62B7DD9E80BB}">
      <dsp:nvSpPr>
        <dsp:cNvPr id="0" name=""/>
        <dsp:cNvSpPr/>
      </dsp:nvSpPr>
      <dsp:spPr>
        <a:xfrm>
          <a:off x="0" y="1024128"/>
          <a:ext cx="4361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77C8E38-9A00-014A-BCCE-0D49A9D4C467}">
      <dsp:nvSpPr>
        <dsp:cNvPr id="0" name=""/>
        <dsp:cNvSpPr/>
      </dsp:nvSpPr>
      <dsp:spPr>
        <a:xfrm>
          <a:off x="0" y="1024128"/>
          <a:ext cx="4361688" cy="102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Avoid over-reliance on automated risk scoring</a:t>
          </a:r>
        </a:p>
      </dsp:txBody>
      <dsp:txXfrm>
        <a:off x="0" y="1024128"/>
        <a:ext cx="4361688" cy="1024128"/>
      </dsp:txXfrm>
    </dsp:sp>
    <dsp:sp modelId="{4B5AFDC8-AA6B-424A-8FBF-713CDC6022CC}">
      <dsp:nvSpPr>
        <dsp:cNvPr id="0" name=""/>
        <dsp:cNvSpPr/>
      </dsp:nvSpPr>
      <dsp:spPr>
        <a:xfrm>
          <a:off x="0" y="2048256"/>
          <a:ext cx="4361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87CE8D8-D563-1542-8938-37F163560BF3}">
      <dsp:nvSpPr>
        <dsp:cNvPr id="0" name=""/>
        <dsp:cNvSpPr/>
      </dsp:nvSpPr>
      <dsp:spPr>
        <a:xfrm>
          <a:off x="0" y="2048256"/>
          <a:ext cx="4361688" cy="102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Reports may be incomplete</a:t>
          </a:r>
        </a:p>
      </dsp:txBody>
      <dsp:txXfrm>
        <a:off x="0" y="2048256"/>
        <a:ext cx="4361688" cy="1024128"/>
      </dsp:txXfrm>
    </dsp:sp>
    <dsp:sp modelId="{3D022E01-1E98-1D47-8E65-5A0BE44002EB}">
      <dsp:nvSpPr>
        <dsp:cNvPr id="0" name=""/>
        <dsp:cNvSpPr/>
      </dsp:nvSpPr>
      <dsp:spPr>
        <a:xfrm>
          <a:off x="0" y="3072383"/>
          <a:ext cx="4361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AF443B5-2A5B-4A4A-9B6A-4A1A567CCA23}">
      <dsp:nvSpPr>
        <dsp:cNvPr id="0" name=""/>
        <dsp:cNvSpPr/>
      </dsp:nvSpPr>
      <dsp:spPr>
        <a:xfrm>
          <a:off x="0" y="3072383"/>
          <a:ext cx="4361688" cy="1024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No crowd data available</a:t>
          </a:r>
        </a:p>
      </dsp:txBody>
      <dsp:txXfrm>
        <a:off x="0" y="3072383"/>
        <a:ext cx="4361688" cy="10241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CE2A7A-5838-244B-A091-B33657CEAE1C}">
      <dsp:nvSpPr>
        <dsp:cNvPr id="0" name=""/>
        <dsp:cNvSpPr/>
      </dsp:nvSpPr>
      <dsp:spPr>
        <a:xfrm>
          <a:off x="0" y="71648"/>
          <a:ext cx="5075469" cy="985588"/>
        </a:xfrm>
        <a:prstGeom prst="roundRect">
          <a:avLst>
            <a:gd name="adj" fmla="val 10000"/>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Questions? Please feel free to reach out at </a:t>
          </a:r>
          <a:r>
            <a:rPr lang="en-US" sz="1900" kern="1200" dirty="0">
              <a:solidFill>
                <a:schemeClr val="bg1">
                  <a:lumMod val="95000"/>
                </a:schemeClr>
              </a:solidFill>
              <a:hlinkClick xmlns:r="http://schemas.openxmlformats.org/officeDocument/2006/relationships" r:id="rId1">
                <a:extLst>
                  <a:ext uri="{A12FA001-AC4F-418D-AE19-62706E023703}">
                    <ahyp:hlinkClr xmlns:ahyp="http://schemas.microsoft.com/office/drawing/2018/hyperlinkcolor" val="tx"/>
                  </a:ext>
                </a:extLst>
              </a:hlinkClick>
            </a:rPr>
            <a:t>miles.a.pena@gmail.com</a:t>
          </a:r>
          <a:endParaRPr lang="en-US" sz="1900" kern="1200" dirty="0">
            <a:solidFill>
              <a:schemeClr val="bg1">
                <a:lumMod val="95000"/>
              </a:schemeClr>
            </a:solidFill>
          </a:endParaRPr>
        </a:p>
      </dsp:txBody>
      <dsp:txXfrm>
        <a:off x="1253130" y="71648"/>
        <a:ext cx="3822339" cy="985588"/>
      </dsp:txXfrm>
    </dsp:sp>
    <dsp:sp modelId="{7DA72818-4278-BA47-B115-F92D70755831}">
      <dsp:nvSpPr>
        <dsp:cNvPr id="0" name=""/>
        <dsp:cNvSpPr/>
      </dsp:nvSpPr>
      <dsp:spPr>
        <a:xfrm>
          <a:off x="275432" y="204827"/>
          <a:ext cx="914396" cy="724201"/>
        </a:xfrm>
        <a:prstGeom prst="roundRect">
          <a:avLst>
            <a:gd name="adj" fmla="val 10000"/>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t="-6000" b="-6000"/>
          </a:stretch>
        </a:blipFill>
        <a:ln w="6350" cap="flat" cmpd="sng" algn="ctr">
          <a:noFill/>
          <a:prstDash val="solid"/>
          <a:miter lim="800000"/>
        </a:ln>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75E26-DE2D-6C43-9D09-98C36C06CA77}" type="datetimeFigureOut">
              <a:rPr lang="en-US" smtClean="0"/>
              <a:t>4/6/25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D80B3D-98EA-FF45-B7BE-34F1B52D580B}" type="slidenum">
              <a:rPr lang="en-US" smtClean="0"/>
              <a:t>‹#›</a:t>
            </a:fld>
            <a:endParaRPr lang="en-US"/>
          </a:p>
        </p:txBody>
      </p:sp>
    </p:spTree>
    <p:extLst>
      <p:ext uri="{BB962C8B-B14F-4D97-AF65-F5344CB8AC3E}">
        <p14:creationId xmlns:p14="http://schemas.microsoft.com/office/powerpoint/2010/main" val="245617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 everyone, and thank you for being here. I'm Miles Alexander Peña. For this project, I utilized machine learning to analyze twenty years of data from Orlando’s major theme parks to enhance our understanding and prediction of guest safety incidents.</a:t>
            </a:r>
          </a:p>
        </p:txBody>
      </p:sp>
      <p:sp>
        <p:nvSpPr>
          <p:cNvPr id="4" name="Slide Number Placeholder 3"/>
          <p:cNvSpPr>
            <a:spLocks noGrp="1"/>
          </p:cNvSpPr>
          <p:nvPr>
            <p:ph type="sldNum" sz="quarter" idx="5"/>
          </p:nvPr>
        </p:nvSpPr>
        <p:spPr/>
        <p:txBody>
          <a:bodyPr/>
          <a:lstStyle/>
          <a:p>
            <a:fld id="{DBD80B3D-98EA-FF45-B7BE-34F1B52D580B}" type="slidenum">
              <a:rPr lang="en-US" smtClean="0"/>
              <a:t>1</a:t>
            </a:fld>
            <a:endParaRPr lang="en-US"/>
          </a:p>
        </p:txBody>
      </p:sp>
    </p:spTree>
    <p:extLst>
      <p:ext uri="{BB962C8B-B14F-4D97-AF65-F5344CB8AC3E}">
        <p14:creationId xmlns:p14="http://schemas.microsoft.com/office/powerpoint/2010/main" val="156759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contrast, we didn’t see the same relationship with rain. Incident days didn’t have significantly more or less precipitation. This suggests that while heat may be a concern, rain alone doesn’t appear to increase the likelihood of incidents.</a:t>
            </a:r>
          </a:p>
        </p:txBody>
      </p:sp>
      <p:sp>
        <p:nvSpPr>
          <p:cNvPr id="4" name="Slide Number Placeholder 3"/>
          <p:cNvSpPr>
            <a:spLocks noGrp="1"/>
          </p:cNvSpPr>
          <p:nvPr>
            <p:ph type="sldNum" sz="quarter" idx="5"/>
          </p:nvPr>
        </p:nvSpPr>
        <p:spPr/>
        <p:txBody>
          <a:bodyPr/>
          <a:lstStyle/>
          <a:p>
            <a:fld id="{DBD80B3D-98EA-FF45-B7BE-34F1B52D580B}" type="slidenum">
              <a:rPr lang="en-US" smtClean="0"/>
              <a:t>10</a:t>
            </a:fld>
            <a:endParaRPr lang="en-US"/>
          </a:p>
        </p:txBody>
      </p:sp>
    </p:spTree>
    <p:extLst>
      <p:ext uri="{BB962C8B-B14F-4D97-AF65-F5344CB8AC3E}">
        <p14:creationId xmlns:p14="http://schemas.microsoft.com/office/powerpoint/2010/main" val="270550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also used text analysis to study incident descriptions. Words like ‘pain,’ ‘consciousness,’ and ‘dizzy’ appeared frequently. These suggest that many incidents are tied to physical discomfort — often heat-related or tied to guest conditions. This kind of insight could be useful for safety planning or signage. Together, these charts helped shape our model and the recommendations we’ll look at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D80B3D-98EA-FF45-B7BE-34F1B52D580B}" type="slidenum">
              <a:rPr lang="en-US" smtClean="0"/>
              <a:t>11</a:t>
            </a:fld>
            <a:endParaRPr lang="en-US"/>
          </a:p>
        </p:txBody>
      </p:sp>
    </p:spTree>
    <p:extLst>
      <p:ext uri="{BB962C8B-B14F-4D97-AF65-F5344CB8AC3E}">
        <p14:creationId xmlns:p14="http://schemas.microsoft.com/office/powerpoint/2010/main" val="182192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 findings, we recommend creating real-time dashboards to monitor incident risk using weather data. Parks can use this to shift staffing, monitor hydration stations, and prepare for high-risk days. The framework can also be adapted to other venues like concerts or festivals.</a:t>
            </a:r>
          </a:p>
          <a:p>
            <a:endParaRPr lang="en-US" dirty="0"/>
          </a:p>
        </p:txBody>
      </p:sp>
      <p:sp>
        <p:nvSpPr>
          <p:cNvPr id="4" name="Slide Number Placeholder 3"/>
          <p:cNvSpPr>
            <a:spLocks noGrp="1"/>
          </p:cNvSpPr>
          <p:nvPr>
            <p:ph type="sldNum" sz="quarter" idx="5"/>
          </p:nvPr>
        </p:nvSpPr>
        <p:spPr/>
        <p:txBody>
          <a:bodyPr/>
          <a:lstStyle/>
          <a:p>
            <a:fld id="{DBD80B3D-98EA-FF45-B7BE-34F1B52D580B}" type="slidenum">
              <a:rPr lang="en-US" smtClean="0"/>
              <a:t>12</a:t>
            </a:fld>
            <a:endParaRPr lang="en-US"/>
          </a:p>
        </p:txBody>
      </p:sp>
    </p:spTree>
    <p:extLst>
      <p:ext uri="{BB962C8B-B14F-4D97-AF65-F5344CB8AC3E}">
        <p14:creationId xmlns:p14="http://schemas.microsoft.com/office/powerpoint/2010/main" val="3204054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Ethically, we excluded demographics to avoid bias. We also recognize that not all incidents are reported, and we lacked real crowd data. Still, the analysis highlights environmental risks without overstepping privacy boundaries.</a:t>
            </a:r>
          </a:p>
          <a:p>
            <a:endParaRPr lang="en-US" dirty="0"/>
          </a:p>
        </p:txBody>
      </p:sp>
      <p:sp>
        <p:nvSpPr>
          <p:cNvPr id="4" name="Slide Number Placeholder 3"/>
          <p:cNvSpPr>
            <a:spLocks noGrp="1"/>
          </p:cNvSpPr>
          <p:nvPr>
            <p:ph type="sldNum" sz="quarter" idx="5"/>
          </p:nvPr>
        </p:nvSpPr>
        <p:spPr/>
        <p:txBody>
          <a:bodyPr/>
          <a:lstStyle/>
          <a:p>
            <a:fld id="{DBD80B3D-98EA-FF45-B7BE-34F1B52D580B}" type="slidenum">
              <a:rPr lang="en-US" smtClean="0"/>
              <a:t>13</a:t>
            </a:fld>
            <a:endParaRPr lang="en-US"/>
          </a:p>
        </p:txBody>
      </p:sp>
    </p:spTree>
    <p:extLst>
      <p:ext uri="{BB962C8B-B14F-4D97-AF65-F5344CB8AC3E}">
        <p14:creationId xmlns:p14="http://schemas.microsoft.com/office/powerpoint/2010/main" val="148328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Let me walk through a few common questions I’ve received about this project.</a:t>
            </a:r>
          </a:p>
          <a:p>
            <a:pPr>
              <a:buNone/>
            </a:pPr>
            <a:r>
              <a:rPr lang="en-US" dirty="0"/>
              <a:t>First — can this run in real time? Yes, the model is lightweight and can work with live weather feeds to flag high-risk conditions.</a:t>
            </a:r>
          </a:p>
          <a:p>
            <a:pPr>
              <a:buNone/>
            </a:pPr>
            <a:r>
              <a:rPr lang="en-US" dirty="0"/>
              <a:t>What would make it even better? Adding attendance data, crowd density, or even medical response times would give a much clearer picture.</a:t>
            </a:r>
          </a:p>
          <a:p>
            <a:pPr>
              <a:buNone/>
            </a:pPr>
            <a:r>
              <a:rPr lang="en-US" dirty="0"/>
              <a:t>A big question is about bias — how did you avoid it? I chose not to use any guest demographics like age or gender. That helped keep the model focused on environmental and ride-based factors.</a:t>
            </a:r>
          </a:p>
          <a:p>
            <a:r>
              <a:rPr lang="en-US" dirty="0"/>
              <a:t>And finally, could this work outside of Orlando? Definitely. The same approach could be used in other parks, events, or even places like festivals and airports — anywhere crowd safety is a concern.</a:t>
            </a:r>
          </a:p>
        </p:txBody>
      </p:sp>
      <p:sp>
        <p:nvSpPr>
          <p:cNvPr id="4" name="Slide Number Placeholder 3"/>
          <p:cNvSpPr>
            <a:spLocks noGrp="1"/>
          </p:cNvSpPr>
          <p:nvPr>
            <p:ph type="sldNum" sz="quarter" idx="5"/>
          </p:nvPr>
        </p:nvSpPr>
        <p:spPr/>
        <p:txBody>
          <a:bodyPr/>
          <a:lstStyle/>
          <a:p>
            <a:fld id="{DBD80B3D-98EA-FF45-B7BE-34F1B52D580B}" type="slidenum">
              <a:rPr lang="en-US" smtClean="0"/>
              <a:t>14</a:t>
            </a:fld>
            <a:endParaRPr lang="en-US"/>
          </a:p>
        </p:txBody>
      </p:sp>
    </p:spTree>
    <p:extLst>
      <p:ext uri="{BB962C8B-B14F-4D97-AF65-F5344CB8AC3E}">
        <p14:creationId xmlns:p14="http://schemas.microsoft.com/office/powerpoint/2010/main" val="346229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And that’s the big picture! Thanks so much for listening — I really enjoyed sharing this with you. I hope it sparked some ideas about how data can make theme parks even safer and smarter. I’m happy to answer any questions you’ve got!</a:t>
            </a:r>
          </a:p>
        </p:txBody>
      </p:sp>
      <p:sp>
        <p:nvSpPr>
          <p:cNvPr id="4" name="Slide Number Placeholder 3"/>
          <p:cNvSpPr>
            <a:spLocks noGrp="1"/>
          </p:cNvSpPr>
          <p:nvPr>
            <p:ph type="sldNum" sz="quarter" idx="5"/>
          </p:nvPr>
        </p:nvSpPr>
        <p:spPr/>
        <p:txBody>
          <a:bodyPr/>
          <a:lstStyle/>
          <a:p>
            <a:fld id="{DBD80B3D-98EA-FF45-B7BE-34F1B52D580B}" type="slidenum">
              <a:rPr lang="en-US" smtClean="0"/>
              <a:t>15</a:t>
            </a:fld>
            <a:endParaRPr lang="en-US"/>
          </a:p>
        </p:txBody>
      </p:sp>
    </p:spTree>
    <p:extLst>
      <p:ext uri="{BB962C8B-B14F-4D97-AF65-F5344CB8AC3E}">
        <p14:creationId xmlns:p14="http://schemas.microsoft.com/office/powerpoint/2010/main" val="1103516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combines over 680 incident reports with those 20 years of weather data to investigate when, where, and why safety issues occur at theme parks. The aim is to create predictive tools that enhance guest safety and inform operational planning.</a:t>
            </a:r>
          </a:p>
        </p:txBody>
      </p:sp>
      <p:sp>
        <p:nvSpPr>
          <p:cNvPr id="4" name="Slide Number Placeholder 3"/>
          <p:cNvSpPr>
            <a:spLocks noGrp="1"/>
          </p:cNvSpPr>
          <p:nvPr>
            <p:ph type="sldNum" sz="quarter" idx="5"/>
          </p:nvPr>
        </p:nvSpPr>
        <p:spPr/>
        <p:txBody>
          <a:bodyPr/>
          <a:lstStyle/>
          <a:p>
            <a:fld id="{DBD80B3D-98EA-FF45-B7BE-34F1B52D580B}" type="slidenum">
              <a:rPr lang="en-US" smtClean="0"/>
              <a:t>2</a:t>
            </a:fld>
            <a:endParaRPr lang="en-US"/>
          </a:p>
        </p:txBody>
      </p:sp>
    </p:spTree>
    <p:extLst>
      <p:ext uri="{BB962C8B-B14F-4D97-AF65-F5344CB8AC3E}">
        <p14:creationId xmlns:p14="http://schemas.microsoft.com/office/powerpoint/2010/main" val="1386362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Guest safety is a primary concern for theme parks. Visitors come from around the world and rely on these theme parks and their operators to ensure their and their families' safety. Even a small number of incidents can undermine this trust and disrupt operations. The question we aim to address is: Can we identify patterns that lead to incidents and use that information to prevent future ones?</a:t>
            </a:r>
          </a:p>
        </p:txBody>
      </p:sp>
      <p:sp>
        <p:nvSpPr>
          <p:cNvPr id="4" name="Slide Number Placeholder 3"/>
          <p:cNvSpPr>
            <a:spLocks noGrp="1"/>
          </p:cNvSpPr>
          <p:nvPr>
            <p:ph type="sldNum" sz="quarter" idx="5"/>
          </p:nvPr>
        </p:nvSpPr>
        <p:spPr/>
        <p:txBody>
          <a:bodyPr/>
          <a:lstStyle/>
          <a:p>
            <a:fld id="{DBD80B3D-98EA-FF45-B7BE-34F1B52D580B}" type="slidenum">
              <a:rPr lang="en-US" smtClean="0"/>
              <a:t>3</a:t>
            </a:fld>
            <a:endParaRPr lang="en-US"/>
          </a:p>
        </p:txBody>
      </p:sp>
    </p:spTree>
    <p:extLst>
      <p:ext uri="{BB962C8B-B14F-4D97-AF65-F5344CB8AC3E}">
        <p14:creationId xmlns:p14="http://schemas.microsoft.com/office/powerpoint/2010/main" val="722961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datasets were utilized for this analysis. The first dataset is from the Florida Department of Agriculture and Consumer Services, which details incidents at Universal Studios Orlando and the Walt Disney World Resort. The second dataset comes from the Florida Climate Center and includes daily weather data for the Orlando International Airport station, covering the period from January 1, 2002, to December 31, 2022. The data was cleaned and merged by matching incident dates with weather conditions.</a:t>
            </a:r>
          </a:p>
          <a:p>
            <a:endParaRPr lang="en-US" dirty="0"/>
          </a:p>
        </p:txBody>
      </p:sp>
      <p:sp>
        <p:nvSpPr>
          <p:cNvPr id="4" name="Slide Number Placeholder 3"/>
          <p:cNvSpPr>
            <a:spLocks noGrp="1"/>
          </p:cNvSpPr>
          <p:nvPr>
            <p:ph type="sldNum" sz="quarter" idx="5"/>
          </p:nvPr>
        </p:nvSpPr>
        <p:spPr/>
        <p:txBody>
          <a:bodyPr/>
          <a:lstStyle/>
          <a:p>
            <a:fld id="{DBD80B3D-98EA-FF45-B7BE-34F1B52D580B}" type="slidenum">
              <a:rPr lang="en-US" smtClean="0"/>
              <a:t>4</a:t>
            </a:fld>
            <a:endParaRPr lang="en-US"/>
          </a:p>
        </p:txBody>
      </p:sp>
    </p:spTree>
    <p:extLst>
      <p:ext uri="{BB962C8B-B14F-4D97-AF65-F5344CB8AC3E}">
        <p14:creationId xmlns:p14="http://schemas.microsoft.com/office/powerpoint/2010/main" val="1013953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utilized data analysis to examine trends in incidents, ride types, and weather. Next, we employed text analysis to identify common symptoms in the reports. Ultimately, we developed a model to predict whether an incident could be severe, based on ride and weather data. Although we considered utilizing reinforcement learning, it wasn’t created due to insufficient real-time data.</a:t>
            </a:r>
          </a:p>
        </p:txBody>
      </p:sp>
      <p:sp>
        <p:nvSpPr>
          <p:cNvPr id="4" name="Slide Number Placeholder 3"/>
          <p:cNvSpPr>
            <a:spLocks noGrp="1"/>
          </p:cNvSpPr>
          <p:nvPr>
            <p:ph type="sldNum" sz="quarter" idx="5"/>
          </p:nvPr>
        </p:nvSpPr>
        <p:spPr/>
        <p:txBody>
          <a:bodyPr/>
          <a:lstStyle/>
          <a:p>
            <a:fld id="{DBD80B3D-98EA-FF45-B7BE-34F1B52D580B}" type="slidenum">
              <a:rPr lang="en-US" smtClean="0"/>
              <a:t>5</a:t>
            </a:fld>
            <a:endParaRPr lang="en-US"/>
          </a:p>
        </p:txBody>
      </p:sp>
    </p:spTree>
    <p:extLst>
      <p:ext uri="{BB962C8B-B14F-4D97-AF65-F5344CB8AC3E}">
        <p14:creationId xmlns:p14="http://schemas.microsoft.com/office/powerpoint/2010/main" val="4015082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found that almost 15% of all reported incidents happened on the hottest 10% of days, which suggests that extreme heat is a real risk factor. On the other hand, rain didn’t seem to have much effect. Using text analysis, we saw that symptoms like dizziness, fainting, and chest pain appeared often. When we trained a model to predict how severe an incident might be, it reached about 80% accuracy using ride and weather data. Let’s take a look at some graphs that depict what we found.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BD80B3D-98EA-FF45-B7BE-34F1B52D580B}" type="slidenum">
              <a:rPr lang="en-US" smtClean="0"/>
              <a:t>6</a:t>
            </a:fld>
            <a:endParaRPr lang="en-US"/>
          </a:p>
        </p:txBody>
      </p:sp>
    </p:spTree>
    <p:extLst>
      <p:ext uri="{BB962C8B-B14F-4D97-AF65-F5344CB8AC3E}">
        <p14:creationId xmlns:p14="http://schemas.microsoft.com/office/powerpoint/2010/main" val="2603772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shows reported incidents each year between 2002 and 2022. The numbers stay fairly consistent, with a dip in 2020 due to the pandemic. What this tells us is that while incidents aren’t drastically increasing, they remain a regular part of park operations — making prediction and prevention valuable.</a:t>
            </a:r>
          </a:p>
        </p:txBody>
      </p:sp>
      <p:sp>
        <p:nvSpPr>
          <p:cNvPr id="4" name="Slide Number Placeholder 3"/>
          <p:cNvSpPr>
            <a:spLocks noGrp="1"/>
          </p:cNvSpPr>
          <p:nvPr>
            <p:ph type="sldNum" sz="quarter" idx="5"/>
          </p:nvPr>
        </p:nvSpPr>
        <p:spPr/>
        <p:txBody>
          <a:bodyPr/>
          <a:lstStyle/>
          <a:p>
            <a:fld id="{DBD80B3D-98EA-FF45-B7BE-34F1B52D580B}" type="slidenum">
              <a:rPr lang="en-US" smtClean="0"/>
              <a:t>7</a:t>
            </a:fld>
            <a:endParaRPr lang="en-US"/>
          </a:p>
        </p:txBody>
      </p:sp>
    </p:spTree>
    <p:extLst>
      <p:ext uri="{BB962C8B-B14F-4D97-AF65-F5344CB8AC3E}">
        <p14:creationId xmlns:p14="http://schemas.microsoft.com/office/powerpoint/2010/main" val="1916410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we looked at which rides had the most reported incidents. These are mostly high-intensity or high-traffic attractions. It’s important to note this doesn’t mean the rides are unsafe — it’s more about where incidents are likely to be reported, especially with guests who have pre-existing conditions.</a:t>
            </a:r>
          </a:p>
        </p:txBody>
      </p:sp>
      <p:sp>
        <p:nvSpPr>
          <p:cNvPr id="4" name="Slide Number Placeholder 3"/>
          <p:cNvSpPr>
            <a:spLocks noGrp="1"/>
          </p:cNvSpPr>
          <p:nvPr>
            <p:ph type="sldNum" sz="quarter" idx="5"/>
          </p:nvPr>
        </p:nvSpPr>
        <p:spPr/>
        <p:txBody>
          <a:bodyPr/>
          <a:lstStyle/>
          <a:p>
            <a:fld id="{DBD80B3D-98EA-FF45-B7BE-34F1B52D580B}" type="slidenum">
              <a:rPr lang="en-US" smtClean="0"/>
              <a:t>8</a:t>
            </a:fld>
            <a:endParaRPr lang="en-US"/>
          </a:p>
        </p:txBody>
      </p:sp>
    </p:spTree>
    <p:extLst>
      <p:ext uri="{BB962C8B-B14F-4D97-AF65-F5344CB8AC3E}">
        <p14:creationId xmlns:p14="http://schemas.microsoft.com/office/powerpoint/2010/main" val="1852093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compared the temperature on days when incidents were reported versus days with no incidents. On average, incident days were hotter. In fact, nearly 15% of all incidents happened on just the hottest 10% of days. This shows that extreme heat may be a key factor in guest well-being.</a:t>
            </a:r>
          </a:p>
        </p:txBody>
      </p:sp>
      <p:sp>
        <p:nvSpPr>
          <p:cNvPr id="4" name="Slide Number Placeholder 3"/>
          <p:cNvSpPr>
            <a:spLocks noGrp="1"/>
          </p:cNvSpPr>
          <p:nvPr>
            <p:ph type="sldNum" sz="quarter" idx="5"/>
          </p:nvPr>
        </p:nvSpPr>
        <p:spPr/>
        <p:txBody>
          <a:bodyPr/>
          <a:lstStyle/>
          <a:p>
            <a:fld id="{DBD80B3D-98EA-FF45-B7BE-34F1B52D580B}" type="slidenum">
              <a:rPr lang="en-US" smtClean="0"/>
              <a:t>9</a:t>
            </a:fld>
            <a:endParaRPr lang="en-US"/>
          </a:p>
        </p:txBody>
      </p:sp>
    </p:spTree>
    <p:extLst>
      <p:ext uri="{BB962C8B-B14F-4D97-AF65-F5344CB8AC3E}">
        <p14:creationId xmlns:p14="http://schemas.microsoft.com/office/powerpoint/2010/main" val="59428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4/6/25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05588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4/6/25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71279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4/6/25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44005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4/6/25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91777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4/6/25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40466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4/6/25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26993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4/6/25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12337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4/6/25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25929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4/6/25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4886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4/6/25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04753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4/6/25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94425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4/6/25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67614452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6" r:id="rId6"/>
    <p:sldLayoutId id="2147483691" r:id="rId7"/>
    <p:sldLayoutId id="2147483692" r:id="rId8"/>
    <p:sldLayoutId id="2147483693" r:id="rId9"/>
    <p:sldLayoutId id="2147483695" r:id="rId10"/>
    <p:sldLayoutId id="2147483694" r:id="rId11"/>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3.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14.jpeg"/><Relationship Id="rId10" Type="http://schemas.microsoft.com/office/2007/relationships/diagramDrawing" Target="../diagrams/drawing2.xml"/><Relationship Id="rId4" Type="http://schemas.openxmlformats.org/officeDocument/2006/relationships/notesSlide" Target="../notesSlides/notesSlide13.xml"/><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17.jpeg"/><Relationship Id="rId10" Type="http://schemas.microsoft.com/office/2007/relationships/diagramDrawing" Target="../diagrams/drawing3.xml"/><Relationship Id="rId4" Type="http://schemas.openxmlformats.org/officeDocument/2006/relationships/notesSlide" Target="../notesSlides/notesSlide15.xml"/><Relationship Id="rId9" Type="http://schemas.openxmlformats.org/officeDocument/2006/relationships/diagramColors" Target="../diagrams/colors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hyperlink" Target="https://www.pexels.com/photo/roller-coaster-ride-66143/" TargetMode="External"/><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4.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E5473D2-DD46-DFAF-84EC-264D6CE58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57C13F-B570-ED9B-EC91-4BD53B8FE90D}"/>
              </a:ext>
            </a:extLst>
          </p:cNvPr>
          <p:cNvSpPr>
            <a:spLocks noGrp="1"/>
          </p:cNvSpPr>
          <p:nvPr>
            <p:ph type="ctrTitle"/>
          </p:nvPr>
        </p:nvSpPr>
        <p:spPr>
          <a:xfrm>
            <a:off x="7843394" y="1585762"/>
            <a:ext cx="3788767" cy="2811737"/>
          </a:xfrm>
        </p:spPr>
        <p:txBody>
          <a:bodyPr>
            <a:normAutofit/>
          </a:bodyPr>
          <a:lstStyle/>
          <a:p>
            <a:pPr algn="l"/>
            <a:r>
              <a:rPr lang="en-US" sz="3700" dirty="0">
                <a:solidFill>
                  <a:srgbClr val="002060"/>
                </a:solidFill>
              </a:rPr>
              <a:t>Predicting and Preventing Theme Park Incidents</a:t>
            </a:r>
          </a:p>
        </p:txBody>
      </p:sp>
      <p:sp>
        <p:nvSpPr>
          <p:cNvPr id="3" name="Subtitle 2">
            <a:extLst>
              <a:ext uri="{FF2B5EF4-FFF2-40B4-BE49-F238E27FC236}">
                <a16:creationId xmlns:a16="http://schemas.microsoft.com/office/drawing/2014/main" id="{40DA8D80-4172-868C-A84F-0CCF473B3167}"/>
              </a:ext>
            </a:extLst>
          </p:cNvPr>
          <p:cNvSpPr>
            <a:spLocks noGrp="1"/>
          </p:cNvSpPr>
          <p:nvPr>
            <p:ph type="subTitle" idx="1"/>
          </p:nvPr>
        </p:nvSpPr>
        <p:spPr>
          <a:xfrm>
            <a:off x="7843395" y="4524046"/>
            <a:ext cx="3614857" cy="1319951"/>
          </a:xfrm>
        </p:spPr>
        <p:txBody>
          <a:bodyPr>
            <a:normAutofit/>
          </a:bodyPr>
          <a:lstStyle/>
          <a:p>
            <a:pPr algn="l"/>
            <a:r>
              <a:rPr lang="en-US" dirty="0"/>
              <a:t>Miles A. Peña</a:t>
            </a:r>
          </a:p>
          <a:p>
            <a:pPr algn="l"/>
            <a:r>
              <a:rPr lang="en-US" dirty="0"/>
              <a:t>April 2025</a:t>
            </a:r>
          </a:p>
        </p:txBody>
      </p:sp>
      <p:pic>
        <p:nvPicPr>
          <p:cNvPr id="18" name="Picture 17" descr="Chain swing carnival ride">
            <a:extLst>
              <a:ext uri="{FF2B5EF4-FFF2-40B4-BE49-F238E27FC236}">
                <a16:creationId xmlns:a16="http://schemas.microsoft.com/office/drawing/2014/main" id="{C0A6788C-70ED-456B-642F-9329D6930F52}"/>
              </a:ext>
            </a:extLst>
          </p:cNvPr>
          <p:cNvPicPr>
            <a:picLocks noChangeAspect="1"/>
          </p:cNvPicPr>
          <p:nvPr/>
        </p:nvPicPr>
        <p:blipFill>
          <a:blip r:embed="rId5"/>
          <a:srcRect l="28289" r="-1" b="-1"/>
          <a:stretch/>
        </p:blipFill>
        <p:spPr>
          <a:xfrm>
            <a:off x="2" y="10"/>
            <a:ext cx="7367752" cy="6857990"/>
          </a:xfrm>
          <a:prstGeom prst="rect">
            <a:avLst/>
          </a:prstGeom>
        </p:spPr>
      </p:pic>
      <p:pic>
        <p:nvPicPr>
          <p:cNvPr id="25" name="Audio 24">
            <a:extLst>
              <a:ext uri="{FF2B5EF4-FFF2-40B4-BE49-F238E27FC236}">
                <a16:creationId xmlns:a16="http://schemas.microsoft.com/office/drawing/2014/main" id="{9C8B740B-3AC8-B524-A24C-A38FAAFD8D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5029947"/>
      </p:ext>
    </p:extLst>
  </p:cSld>
  <p:clrMapOvr>
    <a:masterClrMapping/>
  </p:clrMapOvr>
  <mc:AlternateContent xmlns:mc="http://schemas.openxmlformats.org/markup-compatibility/2006">
    <mc:Choice xmlns:p14="http://schemas.microsoft.com/office/powerpoint/2010/main" Requires="p14">
      <p:transition spd="slow" p14:dur="2000" advTm="15895"/>
    </mc:Choice>
    <mc:Fallback>
      <p:transition spd="slow" advTm="15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showing a number of percents&#10;&#10;AI-generated content may be incorrect.">
            <a:extLst>
              <a:ext uri="{FF2B5EF4-FFF2-40B4-BE49-F238E27FC236}">
                <a16:creationId xmlns:a16="http://schemas.microsoft.com/office/drawing/2014/main" id="{8E5705AD-B66E-2E65-3117-40120E34C392}"/>
              </a:ext>
            </a:extLst>
          </p:cNvPr>
          <p:cNvPicPr>
            <a:picLocks noGrp="1" noChangeAspect="1"/>
          </p:cNvPicPr>
          <p:nvPr>
            <p:ph idx="1"/>
          </p:nvPr>
        </p:nvPicPr>
        <p:blipFill>
          <a:blip r:embed="rId5"/>
          <a:stretch>
            <a:fillRect/>
          </a:stretch>
        </p:blipFill>
        <p:spPr>
          <a:xfrm>
            <a:off x="246743" y="323065"/>
            <a:ext cx="11698514" cy="6211870"/>
          </a:xfrm>
        </p:spPr>
      </p:pic>
      <p:pic>
        <p:nvPicPr>
          <p:cNvPr id="16" name="Audio 15">
            <a:extLst>
              <a:ext uri="{FF2B5EF4-FFF2-40B4-BE49-F238E27FC236}">
                <a16:creationId xmlns:a16="http://schemas.microsoft.com/office/drawing/2014/main" id="{324604DA-3AEF-5EA1-9911-81DF56F287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1836933"/>
      </p:ext>
    </p:extLst>
  </p:cSld>
  <p:clrMapOvr>
    <a:masterClrMapping/>
  </p:clrMapOvr>
  <mc:AlternateContent xmlns:mc="http://schemas.openxmlformats.org/markup-compatibility/2006">
    <mc:Choice xmlns:p14="http://schemas.microsoft.com/office/powerpoint/2010/main" Requires="p14">
      <p:transition spd="slow" p14:dur="2000" advTm="15112"/>
    </mc:Choice>
    <mc:Fallback>
      <p:transition spd="slow" advTm="15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and white bars&#10;&#10;AI-generated content may be incorrect.">
            <a:extLst>
              <a:ext uri="{FF2B5EF4-FFF2-40B4-BE49-F238E27FC236}">
                <a16:creationId xmlns:a16="http://schemas.microsoft.com/office/drawing/2014/main" id="{F308536F-9DA9-A956-F4CD-52F87917D946}"/>
              </a:ext>
            </a:extLst>
          </p:cNvPr>
          <p:cNvPicPr>
            <a:picLocks noGrp="1" noChangeAspect="1"/>
          </p:cNvPicPr>
          <p:nvPr>
            <p:ph idx="1"/>
          </p:nvPr>
        </p:nvPicPr>
        <p:blipFill>
          <a:blip r:embed="rId5"/>
          <a:stretch>
            <a:fillRect/>
          </a:stretch>
        </p:blipFill>
        <p:spPr>
          <a:xfrm>
            <a:off x="428171" y="187166"/>
            <a:ext cx="11335657" cy="6483667"/>
          </a:xfrm>
        </p:spPr>
      </p:pic>
      <p:pic>
        <p:nvPicPr>
          <p:cNvPr id="20" name="Audio 19">
            <a:extLst>
              <a:ext uri="{FF2B5EF4-FFF2-40B4-BE49-F238E27FC236}">
                <a16:creationId xmlns:a16="http://schemas.microsoft.com/office/drawing/2014/main" id="{70523C03-6E04-8193-1560-BFD9B570FE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12391687"/>
      </p:ext>
    </p:extLst>
  </p:cSld>
  <p:clrMapOvr>
    <a:masterClrMapping/>
  </p:clrMapOvr>
  <mc:AlternateContent xmlns:mc="http://schemas.openxmlformats.org/markup-compatibility/2006">
    <mc:Choice xmlns:p14="http://schemas.microsoft.com/office/powerpoint/2010/main" Requires="p14">
      <p:transition spd="slow" p14:dur="2000" advTm="25461"/>
    </mc:Choice>
    <mc:Fallback>
      <p:transition spd="slow" advTm="25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78994-DFD7-2FAF-ECA2-D4FEB87445EB}"/>
              </a:ext>
            </a:extLst>
          </p:cNvPr>
          <p:cNvSpPr>
            <a:spLocks noGrp="1"/>
          </p:cNvSpPr>
          <p:nvPr>
            <p:ph type="title"/>
          </p:nvPr>
        </p:nvSpPr>
        <p:spPr>
          <a:xfrm>
            <a:off x="7123015" y="603504"/>
            <a:ext cx="4361689" cy="1527048"/>
          </a:xfrm>
        </p:spPr>
        <p:txBody>
          <a:bodyPr vert="horz" lIns="91440" tIns="45720" rIns="91440" bIns="45720" rtlCol="0" anchor="b">
            <a:normAutofit/>
          </a:bodyPr>
          <a:lstStyle/>
          <a:p>
            <a:r>
              <a:rPr lang="en-US" b="1" kern="1200" dirty="0">
                <a:solidFill>
                  <a:srgbClr val="002060"/>
                </a:solidFill>
                <a:latin typeface="+mj-lt"/>
                <a:ea typeface="+mj-ea"/>
                <a:cs typeface="+mj-cs"/>
              </a:rPr>
              <a:t>Recommendations &amp; Applications</a:t>
            </a:r>
          </a:p>
        </p:txBody>
      </p:sp>
      <p:pic>
        <p:nvPicPr>
          <p:cNvPr id="2050" name="Picture 2" descr="Concert photography tips for beginners - Adobe">
            <a:extLst>
              <a:ext uri="{FF2B5EF4-FFF2-40B4-BE49-F238E27FC236}">
                <a16:creationId xmlns:a16="http://schemas.microsoft.com/office/drawing/2014/main" id="{19C8DF09-918A-1EE6-D5E6-3FB7D1734871}"/>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l="14317" r="23649" b="-1"/>
          <a:stretch/>
        </p:blipFill>
        <p:spPr bwMode="auto">
          <a:xfrm>
            <a:off x="1" y="10"/>
            <a:ext cx="6373368"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8C2B2A-4C8D-FB68-08FE-D0D9CED1DDAE}"/>
              </a:ext>
            </a:extLst>
          </p:cNvPr>
          <p:cNvSpPr>
            <a:spLocks noGrp="1"/>
          </p:cNvSpPr>
          <p:nvPr>
            <p:ph sz="half" idx="1"/>
          </p:nvPr>
        </p:nvSpPr>
        <p:spPr>
          <a:xfrm>
            <a:off x="7123016" y="2495236"/>
            <a:ext cx="4361688" cy="2514601"/>
          </a:xfrm>
        </p:spPr>
        <p:txBody>
          <a:bodyPr vert="horz" lIns="91440" tIns="45720" rIns="91440" bIns="45720" rtlCol="0">
            <a:normAutofit lnSpcReduction="10000"/>
          </a:bodyPr>
          <a:lstStyle/>
          <a:p>
            <a:r>
              <a:rPr lang="en-US" dirty="0"/>
              <a:t>Use real-time dashboards for incident risk</a:t>
            </a:r>
          </a:p>
          <a:p>
            <a:r>
              <a:rPr lang="en-US" dirty="0"/>
              <a:t>Preemptive staff deployment on hot days</a:t>
            </a:r>
          </a:p>
          <a:p>
            <a:r>
              <a:rPr lang="en-US" dirty="0"/>
              <a:t>Expand to other parks, festivals, airports</a:t>
            </a:r>
          </a:p>
          <a:p>
            <a:endParaRPr lang="en-US" sz="1800" dirty="0"/>
          </a:p>
        </p:txBody>
      </p:sp>
      <p:pic>
        <p:nvPicPr>
          <p:cNvPr id="13" name="Audio 12">
            <a:extLst>
              <a:ext uri="{FF2B5EF4-FFF2-40B4-BE49-F238E27FC236}">
                <a16:creationId xmlns:a16="http://schemas.microsoft.com/office/drawing/2014/main" id="{25BC2061-0456-6D2F-4BF5-386462CC87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0684663"/>
      </p:ext>
    </p:extLst>
  </p:cSld>
  <p:clrMapOvr>
    <a:masterClrMapping/>
  </p:clrMapOvr>
  <mc:AlternateContent xmlns:mc="http://schemas.openxmlformats.org/markup-compatibility/2006">
    <mc:Choice xmlns:p14="http://schemas.microsoft.com/office/powerpoint/2010/main" Requires="p14">
      <p:transition spd="slow" p14:dur="2000" advTm="18651"/>
    </mc:Choice>
    <mc:Fallback>
      <p:transition spd="slow" advTm="18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20CE451-818C-E63D-258B-234B6C543D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35EB38-6FF6-2EE9-9825-4D0D077EB8A1}"/>
              </a:ext>
            </a:extLst>
          </p:cNvPr>
          <p:cNvSpPr>
            <a:spLocks noGrp="1"/>
          </p:cNvSpPr>
          <p:nvPr>
            <p:ph type="title"/>
          </p:nvPr>
        </p:nvSpPr>
        <p:spPr>
          <a:xfrm>
            <a:off x="614679" y="726140"/>
            <a:ext cx="4361688" cy="1175811"/>
          </a:xfrm>
        </p:spPr>
        <p:txBody>
          <a:bodyPr anchor="b">
            <a:normAutofit/>
          </a:bodyPr>
          <a:lstStyle/>
          <a:p>
            <a:r>
              <a:rPr lang="en-US" dirty="0">
                <a:solidFill>
                  <a:srgbClr val="002060"/>
                </a:solidFill>
              </a:rPr>
              <a:t>Ethical Considerations</a:t>
            </a:r>
          </a:p>
        </p:txBody>
      </p:sp>
      <p:pic>
        <p:nvPicPr>
          <p:cNvPr id="3074" name="Picture 2" descr="scales - UW Research">
            <a:extLst>
              <a:ext uri="{FF2B5EF4-FFF2-40B4-BE49-F238E27FC236}">
                <a16:creationId xmlns:a16="http://schemas.microsoft.com/office/drawing/2014/main" id="{6BC2659D-51D3-0A4F-D874-3941726EB1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224" r="1187"/>
          <a:stretch/>
        </p:blipFill>
        <p:spPr bwMode="auto">
          <a:xfrm>
            <a:off x="5818632" y="-1"/>
            <a:ext cx="6373368" cy="68579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ontent Placeholder 2">
            <a:extLst>
              <a:ext uri="{FF2B5EF4-FFF2-40B4-BE49-F238E27FC236}">
                <a16:creationId xmlns:a16="http://schemas.microsoft.com/office/drawing/2014/main" id="{31ECA1F3-726B-3CF0-9BF8-AD709C7DA32C}"/>
              </a:ext>
            </a:extLst>
          </p:cNvPr>
          <p:cNvGraphicFramePr>
            <a:graphicFrameLocks noGrp="1"/>
          </p:cNvGraphicFramePr>
          <p:nvPr>
            <p:ph idx="1"/>
            <p:extLst>
              <p:ext uri="{D42A27DB-BD31-4B8C-83A1-F6EECF244321}">
                <p14:modId xmlns:p14="http://schemas.microsoft.com/office/powerpoint/2010/main" val="4182748261"/>
              </p:ext>
            </p:extLst>
          </p:nvPr>
        </p:nvGraphicFramePr>
        <p:xfrm>
          <a:off x="614679" y="2212848"/>
          <a:ext cx="4361688" cy="40965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29" name="Audio 28">
            <a:extLst>
              <a:ext uri="{FF2B5EF4-FFF2-40B4-BE49-F238E27FC236}">
                <a16:creationId xmlns:a16="http://schemas.microsoft.com/office/drawing/2014/main" id="{88A5CF55-48CA-8C98-56A0-B0FFA8BC5CB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8112679"/>
      </p:ext>
    </p:extLst>
  </p:cSld>
  <p:clrMapOvr>
    <a:masterClrMapping/>
  </p:clrMapOvr>
  <mc:AlternateContent xmlns:mc="http://schemas.openxmlformats.org/markup-compatibility/2006">
    <mc:Choice xmlns:p14="http://schemas.microsoft.com/office/powerpoint/2010/main" Requires="p14">
      <p:transition spd="slow" p14:dur="2000" advTm="16832"/>
    </mc:Choice>
    <mc:Fallback>
      <p:transition spd="slow" advTm="16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BBAA9B-8565-85A5-0AAA-764F201CFB56}"/>
              </a:ext>
            </a:extLst>
          </p:cNvPr>
          <p:cNvSpPr>
            <a:spLocks noGrp="1"/>
          </p:cNvSpPr>
          <p:nvPr>
            <p:ph type="title"/>
          </p:nvPr>
        </p:nvSpPr>
        <p:spPr>
          <a:xfrm>
            <a:off x="612648" y="1233714"/>
            <a:ext cx="4621553" cy="791994"/>
          </a:xfrm>
        </p:spPr>
        <p:txBody>
          <a:bodyPr vert="horz" lIns="91440" tIns="45720" rIns="91440" bIns="45720" rtlCol="0" anchor="b">
            <a:normAutofit/>
          </a:bodyPr>
          <a:lstStyle/>
          <a:p>
            <a:r>
              <a:rPr lang="en-US" b="1" kern="1200" dirty="0">
                <a:solidFill>
                  <a:srgbClr val="002060"/>
                </a:solidFill>
                <a:latin typeface="+mj-lt"/>
                <a:ea typeface="+mj-ea"/>
                <a:cs typeface="+mj-cs"/>
              </a:rPr>
              <a:t>Common Questions</a:t>
            </a:r>
          </a:p>
        </p:txBody>
      </p:sp>
      <p:sp>
        <p:nvSpPr>
          <p:cNvPr id="4" name="Content Placeholder 3">
            <a:extLst>
              <a:ext uri="{FF2B5EF4-FFF2-40B4-BE49-F238E27FC236}">
                <a16:creationId xmlns:a16="http://schemas.microsoft.com/office/drawing/2014/main" id="{229CE4E7-958F-D6FA-DFEE-2BACE57220BD}"/>
              </a:ext>
            </a:extLst>
          </p:cNvPr>
          <p:cNvSpPr>
            <a:spLocks noGrp="1"/>
          </p:cNvSpPr>
          <p:nvPr>
            <p:ph sz="half" idx="2"/>
          </p:nvPr>
        </p:nvSpPr>
        <p:spPr>
          <a:xfrm>
            <a:off x="1143584" y="2465268"/>
            <a:ext cx="4621553" cy="3159018"/>
          </a:xfrm>
        </p:spPr>
        <p:txBody>
          <a:bodyPr vert="horz" lIns="91440" tIns="45720" rIns="91440" bIns="45720" rtlCol="0">
            <a:normAutofit/>
          </a:bodyPr>
          <a:lstStyle/>
          <a:p>
            <a:r>
              <a:rPr lang="en-US" dirty="0"/>
              <a:t>Can this run in real time?</a:t>
            </a:r>
          </a:p>
          <a:p>
            <a:r>
              <a:rPr lang="en-US" dirty="0"/>
              <a:t>What data would improve it?</a:t>
            </a:r>
          </a:p>
          <a:p>
            <a:r>
              <a:rPr lang="en-US" dirty="0"/>
              <a:t>How do you prevent bias?</a:t>
            </a:r>
          </a:p>
          <a:p>
            <a:r>
              <a:rPr lang="en-US" dirty="0"/>
              <a:t>Could this work at other parks?</a:t>
            </a:r>
          </a:p>
          <a:p>
            <a:endParaRPr lang="en-US" sz="1800" dirty="0"/>
          </a:p>
        </p:txBody>
      </p:sp>
      <p:pic>
        <p:nvPicPr>
          <p:cNvPr id="9" name="Content Placeholder 8" descr="Customer review with solid fill">
            <a:extLst>
              <a:ext uri="{FF2B5EF4-FFF2-40B4-BE49-F238E27FC236}">
                <a16:creationId xmlns:a16="http://schemas.microsoft.com/office/drawing/2014/main" id="{458E643A-8745-B9B9-EEA4-BC0798C118D9}"/>
              </a:ext>
            </a:extLst>
          </p:cNvPr>
          <p:cNvPicPr>
            <a:picLocks noGrp="1" noChangeAspect="1"/>
          </p:cNvPicPr>
          <p:nvPr>
            <p:ph sz="half" idx="1"/>
          </p:nvPr>
        </p:nvPicPr>
        <p:blipFill>
          <a:blip r:embed="rId5">
            <a:extLst>
              <a:ext uri="{96DAC541-7B7A-43D3-8B79-37D633B846F1}">
                <asvg:svgBlip xmlns:asvg="http://schemas.microsoft.com/office/drawing/2016/SVG/main" r:embed="rId6"/>
              </a:ext>
            </a:extLst>
          </a:blip>
          <a:stretch>
            <a:fillRect/>
          </a:stretch>
        </p:blipFill>
        <p:spPr>
          <a:xfrm>
            <a:off x="6296074" y="1114923"/>
            <a:ext cx="4628153" cy="4628153"/>
          </a:xfrm>
          <a:prstGeom prst="rect">
            <a:avLst/>
          </a:prstGeom>
        </p:spPr>
      </p:pic>
      <p:pic>
        <p:nvPicPr>
          <p:cNvPr id="29" name="Audio 28">
            <a:extLst>
              <a:ext uri="{FF2B5EF4-FFF2-40B4-BE49-F238E27FC236}">
                <a16:creationId xmlns:a16="http://schemas.microsoft.com/office/drawing/2014/main" id="{C1D8FAC0-DC6B-FE5B-AD0C-AA32A33668D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8163987"/>
      </p:ext>
    </p:extLst>
  </p:cSld>
  <p:clrMapOvr>
    <a:masterClrMapping/>
  </p:clrMapOvr>
  <mc:AlternateContent xmlns:mc="http://schemas.openxmlformats.org/markup-compatibility/2006">
    <mc:Choice xmlns:p14="http://schemas.microsoft.com/office/powerpoint/2010/main" Requires="p14">
      <p:transition spd="slow" p14:dur="2000" advTm="46596"/>
    </mc:Choice>
    <mc:Fallback>
      <p:transition spd="slow" advTm="46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1FB27B-1F55-3FDB-F68B-7E5D261BDE17}"/>
              </a:ext>
            </a:extLst>
          </p:cNvPr>
          <p:cNvSpPr>
            <a:spLocks noGrp="1"/>
          </p:cNvSpPr>
          <p:nvPr>
            <p:ph type="title"/>
          </p:nvPr>
        </p:nvSpPr>
        <p:spPr>
          <a:xfrm>
            <a:off x="7152197" y="1546697"/>
            <a:ext cx="4361689" cy="885411"/>
          </a:xfrm>
        </p:spPr>
        <p:txBody>
          <a:bodyPr anchor="b">
            <a:normAutofit/>
          </a:bodyPr>
          <a:lstStyle/>
          <a:p>
            <a:pPr algn="ctr"/>
            <a:r>
              <a:rPr lang="en-US" sz="4800" dirty="0">
                <a:solidFill>
                  <a:srgbClr val="002060"/>
                </a:solidFill>
              </a:rPr>
              <a:t>THANK YOU!</a:t>
            </a:r>
          </a:p>
        </p:txBody>
      </p:sp>
      <p:pic>
        <p:nvPicPr>
          <p:cNvPr id="1026" name="Picture 2" descr="This is your brain on... roller coasters? - Scope">
            <a:extLst>
              <a:ext uri="{FF2B5EF4-FFF2-40B4-BE49-F238E27FC236}">
                <a16:creationId xmlns:a16="http://schemas.microsoft.com/office/drawing/2014/main" id="{2C598A27-0B50-911C-672C-4C3A8278F8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1244" r="26722" b="-1"/>
          <a:stretch/>
        </p:blipFill>
        <p:spPr bwMode="auto">
          <a:xfrm>
            <a:off x="1" y="10"/>
            <a:ext cx="6373368" cy="68579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6A0E29A6-7160-89D5-1995-5F7D7872B674}"/>
              </a:ext>
            </a:extLst>
          </p:cNvPr>
          <p:cNvGraphicFramePr>
            <a:graphicFrameLocks noGrp="1" noChangeAspect="1"/>
          </p:cNvGraphicFramePr>
          <p:nvPr>
            <p:ph idx="1"/>
            <p:extLst>
              <p:ext uri="{D42A27DB-BD31-4B8C-83A1-F6EECF244321}">
                <p14:modId xmlns:p14="http://schemas.microsoft.com/office/powerpoint/2010/main" val="3085161343"/>
              </p:ext>
            </p:extLst>
          </p:nvPr>
        </p:nvGraphicFramePr>
        <p:xfrm>
          <a:off x="6795308" y="2687749"/>
          <a:ext cx="5075469" cy="238036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8" name="Audio 7">
            <a:extLst>
              <a:ext uri="{FF2B5EF4-FFF2-40B4-BE49-F238E27FC236}">
                <a16:creationId xmlns:a16="http://schemas.microsoft.com/office/drawing/2014/main" id="{71556722-DE0D-BF61-54EE-F26CD168AB3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04969863"/>
      </p:ext>
    </p:extLst>
  </p:cSld>
  <p:clrMapOvr>
    <a:masterClrMapping/>
  </p:clrMapOvr>
  <mc:AlternateContent xmlns:mc="http://schemas.openxmlformats.org/markup-compatibility/2006">
    <mc:Choice xmlns:p14="http://schemas.microsoft.com/office/powerpoint/2010/main" Requires="p14">
      <p:transition spd="slow" p14:dur="2000" advTm="12560"/>
    </mc:Choice>
    <mc:Fallback>
      <p:transition spd="slow" advTm="125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961259D-605E-E200-FF9F-7C8C71D7C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1609B3-3F35-4649-AC95-F4116E5C68E0}"/>
              </a:ext>
            </a:extLst>
          </p:cNvPr>
          <p:cNvSpPr>
            <a:spLocks noGrp="1"/>
          </p:cNvSpPr>
          <p:nvPr>
            <p:ph type="title"/>
          </p:nvPr>
        </p:nvSpPr>
        <p:spPr>
          <a:xfrm>
            <a:off x="612648" y="600075"/>
            <a:ext cx="6035040" cy="1529932"/>
          </a:xfrm>
        </p:spPr>
        <p:txBody>
          <a:bodyPr vert="horz" lIns="91440" tIns="45720" rIns="91440" bIns="45720" rtlCol="0" anchor="b">
            <a:normAutofit/>
          </a:bodyPr>
          <a:lstStyle/>
          <a:p>
            <a:r>
              <a:rPr lang="en-US" b="1" kern="1200" dirty="0">
                <a:solidFill>
                  <a:srgbClr val="002060"/>
                </a:solidFill>
                <a:latin typeface="+mj-lt"/>
                <a:ea typeface="+mj-ea"/>
                <a:cs typeface="+mj-cs"/>
              </a:rPr>
              <a:t>Project Overview</a:t>
            </a:r>
          </a:p>
        </p:txBody>
      </p:sp>
      <p:sp>
        <p:nvSpPr>
          <p:cNvPr id="3" name="Content Placeholder 2">
            <a:extLst>
              <a:ext uri="{FF2B5EF4-FFF2-40B4-BE49-F238E27FC236}">
                <a16:creationId xmlns:a16="http://schemas.microsoft.com/office/drawing/2014/main" id="{F5E23069-32DD-854E-24A1-01631ECAB2E2}"/>
              </a:ext>
            </a:extLst>
          </p:cNvPr>
          <p:cNvSpPr>
            <a:spLocks noGrp="1"/>
          </p:cNvSpPr>
          <p:nvPr>
            <p:ph sz="half" idx="1"/>
          </p:nvPr>
        </p:nvSpPr>
        <p:spPr>
          <a:xfrm>
            <a:off x="743903" y="2355723"/>
            <a:ext cx="6035040" cy="1216152"/>
          </a:xfrm>
        </p:spPr>
        <p:txBody>
          <a:bodyPr vert="horz" lIns="91440" tIns="45720" rIns="91440" bIns="45720" rtlCol="0">
            <a:normAutofit/>
          </a:bodyPr>
          <a:lstStyle/>
          <a:p>
            <a:r>
              <a:rPr lang="en-US" dirty="0"/>
              <a:t>Analyzing 20 years of incident reports and weather data from Orlando theme parks to forecast risks and enhance guest safety.</a:t>
            </a:r>
          </a:p>
          <a:p>
            <a:endParaRPr lang="en-US" sz="1800" dirty="0"/>
          </a:p>
        </p:txBody>
      </p:sp>
      <p:pic>
        <p:nvPicPr>
          <p:cNvPr id="6" name="Content Placeholder 5" descr="A ferris wheel at night&#10;&#10;AI-generated content may be incorrect.">
            <a:extLst>
              <a:ext uri="{FF2B5EF4-FFF2-40B4-BE49-F238E27FC236}">
                <a16:creationId xmlns:a16="http://schemas.microsoft.com/office/drawing/2014/main" id="{D3538DBD-45CF-6088-3A11-BB24B5E84674}"/>
              </a:ext>
            </a:extLst>
          </p:cNvPr>
          <p:cNvPicPr>
            <a:picLocks noGrp="1" noChangeAspect="1"/>
          </p:cNvPicPr>
          <p:nvPr>
            <p:ph sz="half" idx="2"/>
          </p:nvPr>
        </p:nvPicPr>
        <p:blipFill>
          <a:blip r:embed="rId5">
            <a:extLst>
              <a:ext uri="{837473B0-CC2E-450A-ABE3-18F120FF3D39}">
                <a1611:picAttrSrcUrl xmlns:a1611="http://schemas.microsoft.com/office/drawing/2016/11/main" r:id="rId6"/>
              </a:ext>
            </a:extLst>
          </a:blip>
          <a:srcRect l="42965" r="4035"/>
          <a:stretch/>
        </p:blipFill>
        <p:spPr>
          <a:xfrm>
            <a:off x="7345680" y="10"/>
            <a:ext cx="4846320" cy="6857990"/>
          </a:xfrm>
          <a:prstGeom prst="rect">
            <a:avLst/>
          </a:prstGeom>
        </p:spPr>
      </p:pic>
      <p:pic>
        <p:nvPicPr>
          <p:cNvPr id="20" name="Audio 19">
            <a:extLst>
              <a:ext uri="{FF2B5EF4-FFF2-40B4-BE49-F238E27FC236}">
                <a16:creationId xmlns:a16="http://schemas.microsoft.com/office/drawing/2014/main" id="{66AD371D-B71B-9C78-15A5-0FE6D1C432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9769655"/>
      </p:ext>
    </p:extLst>
  </p:cSld>
  <p:clrMapOvr>
    <a:masterClrMapping/>
  </p:clrMapOvr>
  <mc:AlternateContent xmlns:mc="http://schemas.openxmlformats.org/markup-compatibility/2006">
    <mc:Choice xmlns:p14="http://schemas.microsoft.com/office/powerpoint/2010/main" Requires="p14">
      <p:transition spd="slow" p14:dur="2000" advTm="16493"/>
    </mc:Choice>
    <mc:Fallback>
      <p:transition spd="slow" advTm="16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96F9DC00-9863-CCA0-178C-A27C2C8763D2}"/>
              </a:ext>
            </a:extLst>
          </p:cNvPr>
          <p:cNvSpPr>
            <a:spLocks noGrp="1"/>
          </p:cNvSpPr>
          <p:nvPr>
            <p:ph type="title"/>
          </p:nvPr>
        </p:nvSpPr>
        <p:spPr>
          <a:xfrm>
            <a:off x="8070396" y="1398460"/>
            <a:ext cx="3212502" cy="1159002"/>
          </a:xfrm>
        </p:spPr>
        <p:txBody>
          <a:bodyPr vert="horz" lIns="91440" tIns="45720" rIns="91440" bIns="45720" rtlCol="0" anchor="b">
            <a:normAutofit/>
          </a:bodyPr>
          <a:lstStyle/>
          <a:p>
            <a:r>
              <a:rPr lang="en-US" b="1" kern="1200" dirty="0">
                <a:solidFill>
                  <a:srgbClr val="002060"/>
                </a:solidFill>
                <a:latin typeface="+mj-lt"/>
                <a:ea typeface="+mj-ea"/>
                <a:cs typeface="+mj-cs"/>
              </a:rPr>
              <a:t>Business Problem</a:t>
            </a:r>
          </a:p>
        </p:txBody>
      </p:sp>
      <p:pic>
        <p:nvPicPr>
          <p:cNvPr id="1028" name="Picture 4" descr="2024 Disney World Spring and Summer Ticket Promotion - Key To The World  Travel">
            <a:extLst>
              <a:ext uri="{FF2B5EF4-FFF2-40B4-BE49-F238E27FC236}">
                <a16:creationId xmlns:a16="http://schemas.microsoft.com/office/drawing/2014/main" id="{C6CB833A-F0E3-B2E9-A658-7F39478C58D8}"/>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15882" r="3596"/>
          <a:stretch/>
        </p:blipFill>
        <p:spPr bwMode="auto">
          <a:xfrm>
            <a:off x="20" y="10"/>
            <a:ext cx="772339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C226419A-C23F-1B8C-C371-B4EA17CE169C}"/>
              </a:ext>
            </a:extLst>
          </p:cNvPr>
          <p:cNvSpPr>
            <a:spLocks noGrp="1"/>
          </p:cNvSpPr>
          <p:nvPr>
            <p:ph sz="half" idx="2"/>
          </p:nvPr>
        </p:nvSpPr>
        <p:spPr>
          <a:xfrm>
            <a:off x="8427582" y="2770061"/>
            <a:ext cx="3516767" cy="1630491"/>
          </a:xfrm>
        </p:spPr>
        <p:txBody>
          <a:bodyPr vert="horz" lIns="91440" tIns="45720" rIns="91440" bIns="45720" rtlCol="0">
            <a:normAutofit/>
          </a:bodyPr>
          <a:lstStyle/>
          <a:p>
            <a:r>
              <a:rPr lang="en-US" dirty="0"/>
              <a:t>How can theme parks anticipate and prevent incidents before they happen?</a:t>
            </a:r>
          </a:p>
          <a:p>
            <a:endParaRPr lang="en-US" sz="1800" dirty="0"/>
          </a:p>
        </p:txBody>
      </p:sp>
      <p:pic>
        <p:nvPicPr>
          <p:cNvPr id="16" name="Audio 15">
            <a:extLst>
              <a:ext uri="{FF2B5EF4-FFF2-40B4-BE49-F238E27FC236}">
                <a16:creationId xmlns:a16="http://schemas.microsoft.com/office/drawing/2014/main" id="{C11521C4-7027-2A8D-7435-DC6FB36BD5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5183792"/>
      </p:ext>
    </p:extLst>
  </p:cSld>
  <p:clrMapOvr>
    <a:masterClrMapping/>
  </p:clrMapOvr>
  <mc:AlternateContent xmlns:mc="http://schemas.openxmlformats.org/markup-compatibility/2006">
    <mc:Choice xmlns:p14="http://schemas.microsoft.com/office/powerpoint/2010/main" Requires="p14">
      <p:transition spd="slow" p14:dur="2000" advTm="22073"/>
    </mc:Choice>
    <mc:Fallback>
      <p:transition spd="slow" advTm="22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7" name="Rectangle 2056">
            <a:extLst>
              <a:ext uri="{FF2B5EF4-FFF2-40B4-BE49-F238E27FC236}">
                <a16:creationId xmlns:a16="http://schemas.microsoft.com/office/drawing/2014/main" id="{9B61FEBE-B024-E867-ADF8-B65D117A2E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E20AB1-5C03-7321-E4E9-D7693D2CAA8A}"/>
              </a:ext>
            </a:extLst>
          </p:cNvPr>
          <p:cNvSpPr>
            <a:spLocks noGrp="1"/>
          </p:cNvSpPr>
          <p:nvPr>
            <p:ph type="title"/>
          </p:nvPr>
        </p:nvSpPr>
        <p:spPr>
          <a:xfrm>
            <a:off x="612648" y="603504"/>
            <a:ext cx="5953569" cy="1527048"/>
          </a:xfrm>
        </p:spPr>
        <p:txBody>
          <a:bodyPr vert="horz" lIns="91440" tIns="45720" rIns="91440" bIns="45720" rtlCol="0" anchor="b">
            <a:normAutofit/>
          </a:bodyPr>
          <a:lstStyle/>
          <a:p>
            <a:r>
              <a:rPr lang="en-US" b="1" kern="1200" dirty="0">
                <a:solidFill>
                  <a:srgbClr val="002060"/>
                </a:solidFill>
                <a:latin typeface="+mj-lt"/>
                <a:ea typeface="+mj-ea"/>
                <a:cs typeface="+mj-cs"/>
              </a:rPr>
              <a:t>Data Sources &amp; Preparation</a:t>
            </a:r>
          </a:p>
        </p:txBody>
      </p:sp>
      <p:sp>
        <p:nvSpPr>
          <p:cNvPr id="3" name="Content Placeholder 2">
            <a:extLst>
              <a:ext uri="{FF2B5EF4-FFF2-40B4-BE49-F238E27FC236}">
                <a16:creationId xmlns:a16="http://schemas.microsoft.com/office/drawing/2014/main" id="{686BC249-EE74-B3A9-2332-FD4B2D5F8945}"/>
              </a:ext>
            </a:extLst>
          </p:cNvPr>
          <p:cNvSpPr>
            <a:spLocks noGrp="1"/>
          </p:cNvSpPr>
          <p:nvPr>
            <p:ph sz="half" idx="1"/>
          </p:nvPr>
        </p:nvSpPr>
        <p:spPr>
          <a:xfrm>
            <a:off x="612648" y="2312860"/>
            <a:ext cx="5953569" cy="3144965"/>
          </a:xfrm>
        </p:spPr>
        <p:txBody>
          <a:bodyPr vert="horz" lIns="91440" tIns="45720" rIns="91440" bIns="45720" rtlCol="0">
            <a:normAutofit/>
          </a:bodyPr>
          <a:lstStyle/>
          <a:p>
            <a:r>
              <a:rPr lang="en-US" dirty="0"/>
              <a:t>FDACS incident reports for Walt Disney World Resort and Universal Studios Orlando (682 records)</a:t>
            </a:r>
          </a:p>
          <a:p>
            <a:r>
              <a:rPr lang="en-US" dirty="0"/>
              <a:t>Florida Climate Center weather data for the Orlando International Airport station (Jan 1, 2002 – Dec 31, 2022)</a:t>
            </a:r>
          </a:p>
          <a:p>
            <a:r>
              <a:rPr lang="en-US" dirty="0"/>
              <a:t>Cleaned, merged, and aligned on date</a:t>
            </a:r>
          </a:p>
          <a:p>
            <a:endParaRPr lang="en-US" sz="1800" dirty="0"/>
          </a:p>
        </p:txBody>
      </p:sp>
      <p:pic>
        <p:nvPicPr>
          <p:cNvPr id="2050" name="Picture 2" descr="An insider's guide to the four parks within Walt Disney World">
            <a:extLst>
              <a:ext uri="{FF2B5EF4-FFF2-40B4-BE49-F238E27FC236}">
                <a16:creationId xmlns:a16="http://schemas.microsoft.com/office/drawing/2014/main" id="{3F734340-BB28-B6D0-59BF-5615E283E80C}"/>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r="6762" b="3"/>
          <a:stretch/>
        </p:blipFill>
        <p:spPr bwMode="auto">
          <a:xfrm>
            <a:off x="7435018" y="10"/>
            <a:ext cx="4756982" cy="34054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iversal Orlando Resort: Tickets, Packages, and Planning">
            <a:extLst>
              <a:ext uri="{FF2B5EF4-FFF2-40B4-BE49-F238E27FC236}">
                <a16:creationId xmlns:a16="http://schemas.microsoft.com/office/drawing/2014/main" id="{2245044B-4A7E-F9AD-8138-BFE85F5B4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715" r="-3" b="-3"/>
          <a:stretch/>
        </p:blipFill>
        <p:spPr bwMode="auto">
          <a:xfrm>
            <a:off x="7435018" y="3454171"/>
            <a:ext cx="4756982" cy="3403829"/>
          </a:xfrm>
          <a:prstGeom prst="rect">
            <a:avLst/>
          </a:prstGeom>
          <a:noFill/>
          <a:extLst>
            <a:ext uri="{909E8E84-426E-40DD-AFC4-6F175D3DCCD1}">
              <a14:hiddenFill xmlns:a14="http://schemas.microsoft.com/office/drawing/2010/main">
                <a:solidFill>
                  <a:srgbClr val="FFFFFF"/>
                </a:solidFill>
              </a14:hiddenFill>
            </a:ext>
          </a:extLst>
        </p:spPr>
      </p:pic>
      <p:pic>
        <p:nvPicPr>
          <p:cNvPr id="17" name="Audio 16">
            <a:extLst>
              <a:ext uri="{FF2B5EF4-FFF2-40B4-BE49-F238E27FC236}">
                <a16:creationId xmlns:a16="http://schemas.microsoft.com/office/drawing/2014/main" id="{43047CCF-418C-6A91-4235-E9B442DE6A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16746291"/>
      </p:ext>
    </p:extLst>
  </p:cSld>
  <p:clrMapOvr>
    <a:masterClrMapping/>
  </p:clrMapOvr>
  <mc:AlternateContent xmlns:mc="http://schemas.openxmlformats.org/markup-compatibility/2006">
    <mc:Choice xmlns:p14="http://schemas.microsoft.com/office/powerpoint/2010/main" Requires="p14">
      <p:transition spd="slow" p14:dur="2000" advTm="31950"/>
    </mc:Choice>
    <mc:Fallback>
      <p:transition spd="slow" advTm="319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2CC1E4F-F1F0-B945-BE50-C72A7103E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2CE55A-61F3-B429-21BB-096DE5FF35C3}"/>
              </a:ext>
            </a:extLst>
          </p:cNvPr>
          <p:cNvSpPr>
            <a:spLocks noGrp="1"/>
          </p:cNvSpPr>
          <p:nvPr>
            <p:ph type="title"/>
          </p:nvPr>
        </p:nvSpPr>
        <p:spPr>
          <a:xfrm>
            <a:off x="6772819" y="729574"/>
            <a:ext cx="4361689" cy="788135"/>
          </a:xfrm>
        </p:spPr>
        <p:txBody>
          <a:bodyPr vert="horz" lIns="91440" tIns="45720" rIns="91440" bIns="45720" rtlCol="0" anchor="b">
            <a:normAutofit/>
          </a:bodyPr>
          <a:lstStyle/>
          <a:p>
            <a:r>
              <a:rPr lang="en-US" b="1" kern="1200" dirty="0">
                <a:solidFill>
                  <a:srgbClr val="002060"/>
                </a:solidFill>
                <a:latin typeface="+mj-lt"/>
                <a:ea typeface="+mj-ea"/>
                <a:cs typeface="+mj-cs"/>
              </a:rPr>
              <a:t>Methods</a:t>
            </a:r>
          </a:p>
        </p:txBody>
      </p:sp>
      <p:pic>
        <p:nvPicPr>
          <p:cNvPr id="3074" name="Picture 2" descr="Data Analytics for Businesses: A Complete Guide">
            <a:extLst>
              <a:ext uri="{FF2B5EF4-FFF2-40B4-BE49-F238E27FC236}">
                <a16:creationId xmlns:a16="http://schemas.microsoft.com/office/drawing/2014/main" id="{5910A9EC-A035-D6BC-34D8-89723BBAD6D4}"/>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14467" r="24895" b="1"/>
          <a:stretch/>
        </p:blipFill>
        <p:spPr bwMode="auto">
          <a:xfrm>
            <a:off x="1" y="10"/>
            <a:ext cx="6373368"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739F8735-FEC3-8C75-6983-AD878DE6F4A6}"/>
              </a:ext>
            </a:extLst>
          </p:cNvPr>
          <p:cNvSpPr>
            <a:spLocks noGrp="1"/>
          </p:cNvSpPr>
          <p:nvPr>
            <p:ph sz="half" idx="2"/>
          </p:nvPr>
        </p:nvSpPr>
        <p:spPr>
          <a:xfrm>
            <a:off x="7150482" y="1768236"/>
            <a:ext cx="4629713" cy="3834896"/>
          </a:xfrm>
        </p:spPr>
        <p:txBody>
          <a:bodyPr vert="horz" lIns="91440" tIns="45720" rIns="91440" bIns="45720" rtlCol="0">
            <a:normAutofit fontScale="92500" lnSpcReduction="10000"/>
          </a:bodyPr>
          <a:lstStyle/>
          <a:p>
            <a:r>
              <a:rPr lang="en-US" dirty="0"/>
              <a:t>Exploratory Data Analysis (EDA) on incidents, ride types, and weather</a:t>
            </a:r>
          </a:p>
          <a:p>
            <a:r>
              <a:rPr lang="en-US" dirty="0"/>
              <a:t>Natural Language Processing (TF-IDF) on incident descriptions</a:t>
            </a:r>
          </a:p>
          <a:p>
            <a:r>
              <a:rPr lang="en-US" dirty="0"/>
              <a:t>Classification Modeling using Random Forest</a:t>
            </a:r>
          </a:p>
          <a:p>
            <a:r>
              <a:rPr lang="en-US" dirty="0"/>
              <a:t>Statistical Testing (t-test on weather conditions)</a:t>
            </a:r>
          </a:p>
          <a:p>
            <a:r>
              <a:rPr lang="en-US" dirty="0"/>
              <a:t>Considered Reinforcement Learning (not implemented)</a:t>
            </a:r>
          </a:p>
          <a:p>
            <a:endParaRPr lang="en-US" sz="1800" dirty="0"/>
          </a:p>
        </p:txBody>
      </p:sp>
      <p:pic>
        <p:nvPicPr>
          <p:cNvPr id="23" name="Audio 22">
            <a:extLst>
              <a:ext uri="{FF2B5EF4-FFF2-40B4-BE49-F238E27FC236}">
                <a16:creationId xmlns:a16="http://schemas.microsoft.com/office/drawing/2014/main" id="{17756D6B-A052-7201-695C-4734B0D152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7528553"/>
      </p:ext>
    </p:extLst>
  </p:cSld>
  <p:clrMapOvr>
    <a:masterClrMapping/>
  </p:clrMapOvr>
  <mc:AlternateContent xmlns:mc="http://schemas.openxmlformats.org/markup-compatibility/2006">
    <mc:Choice xmlns:p14="http://schemas.microsoft.com/office/powerpoint/2010/main" Requires="p14">
      <p:transition spd="slow" p14:dur="2000" advTm="26755"/>
    </mc:Choice>
    <mc:Fallback>
      <p:transition spd="slow" advTm="267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1922D2-D397-9EA4-A66D-55B0884D1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ACCFC9-6869-1386-F054-F927FB37E1D2}"/>
              </a:ext>
            </a:extLst>
          </p:cNvPr>
          <p:cNvSpPr>
            <a:spLocks noGrp="1"/>
          </p:cNvSpPr>
          <p:nvPr>
            <p:ph type="title"/>
          </p:nvPr>
        </p:nvSpPr>
        <p:spPr>
          <a:xfrm>
            <a:off x="634314" y="891177"/>
            <a:ext cx="3494314" cy="917304"/>
          </a:xfrm>
        </p:spPr>
        <p:txBody>
          <a:bodyPr vert="horz" lIns="91440" tIns="45720" rIns="91440" bIns="45720" rtlCol="0" anchor="t">
            <a:normAutofit/>
          </a:bodyPr>
          <a:lstStyle/>
          <a:p>
            <a:r>
              <a:rPr lang="en-US" b="1" kern="1200" dirty="0">
                <a:solidFill>
                  <a:srgbClr val="002060"/>
                </a:solidFill>
                <a:latin typeface="+mj-lt"/>
                <a:ea typeface="+mj-ea"/>
                <a:cs typeface="+mj-cs"/>
              </a:rPr>
              <a:t>Key Findings</a:t>
            </a:r>
          </a:p>
        </p:txBody>
      </p:sp>
      <p:graphicFrame>
        <p:nvGraphicFramePr>
          <p:cNvPr id="6" name="Content Placeholder 2">
            <a:extLst>
              <a:ext uri="{FF2B5EF4-FFF2-40B4-BE49-F238E27FC236}">
                <a16:creationId xmlns:a16="http://schemas.microsoft.com/office/drawing/2014/main" id="{D4FAB2AF-2B12-FF11-1F4D-07DD597243D2}"/>
              </a:ext>
            </a:extLst>
          </p:cNvPr>
          <p:cNvGraphicFramePr>
            <a:graphicFrameLocks noGrp="1"/>
          </p:cNvGraphicFramePr>
          <p:nvPr>
            <p:ph sz="half" idx="1"/>
            <p:extLst>
              <p:ext uri="{D42A27DB-BD31-4B8C-83A1-F6EECF244321}">
                <p14:modId xmlns:p14="http://schemas.microsoft.com/office/powerpoint/2010/main" val="340746869"/>
              </p:ext>
            </p:extLst>
          </p:nvPr>
        </p:nvGraphicFramePr>
        <p:xfrm>
          <a:off x="827314" y="1349829"/>
          <a:ext cx="10730372" cy="498544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4" name="Audio 23">
            <a:extLst>
              <a:ext uri="{FF2B5EF4-FFF2-40B4-BE49-F238E27FC236}">
                <a16:creationId xmlns:a16="http://schemas.microsoft.com/office/drawing/2014/main" id="{3D68B389-9774-BBC1-D363-BCA6562CBBB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5958678"/>
      </p:ext>
    </p:extLst>
  </p:cSld>
  <p:clrMapOvr>
    <a:masterClrMapping/>
  </p:clrMapOvr>
  <mc:AlternateContent xmlns:mc="http://schemas.openxmlformats.org/markup-compatibility/2006">
    <mc:Choice xmlns:p14="http://schemas.microsoft.com/office/powerpoint/2010/main" Requires="p14">
      <p:transition spd="slow" p14:dur="2000" advTm="32287"/>
    </mc:Choice>
    <mc:Fallback>
      <p:transition spd="slow" advTm="32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CBB0869A-0BE5-B3E9-F73D-2F3691E4D9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descr="A graph of a number of blue bars&#10;&#10;AI-generated content may be incorrect.">
            <a:extLst>
              <a:ext uri="{FF2B5EF4-FFF2-40B4-BE49-F238E27FC236}">
                <a16:creationId xmlns:a16="http://schemas.microsoft.com/office/drawing/2014/main" id="{49CE01DF-9AC0-A864-2627-FE17CB6D2889}"/>
              </a:ext>
            </a:extLst>
          </p:cNvPr>
          <p:cNvPicPr>
            <a:picLocks noGrp="1" noChangeAspect="1"/>
          </p:cNvPicPr>
          <p:nvPr>
            <p:ph sz="half" idx="1"/>
          </p:nvPr>
        </p:nvPicPr>
        <p:blipFill>
          <a:blip r:embed="rId5"/>
          <a:stretch>
            <a:fillRect/>
          </a:stretch>
        </p:blipFill>
        <p:spPr>
          <a:xfrm>
            <a:off x="278825" y="695511"/>
            <a:ext cx="11634349" cy="5817173"/>
          </a:xfrm>
        </p:spPr>
      </p:pic>
      <p:pic>
        <p:nvPicPr>
          <p:cNvPr id="19" name="Audio 18">
            <a:extLst>
              <a:ext uri="{FF2B5EF4-FFF2-40B4-BE49-F238E27FC236}">
                <a16:creationId xmlns:a16="http://schemas.microsoft.com/office/drawing/2014/main" id="{83F18350-7439-E810-7C65-BB673DBB64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2101320"/>
      </p:ext>
    </p:extLst>
  </p:cSld>
  <p:clrMapOvr>
    <a:masterClrMapping/>
  </p:clrMapOvr>
  <mc:AlternateContent xmlns:mc="http://schemas.openxmlformats.org/markup-compatibility/2006">
    <mc:Choice xmlns:p14="http://schemas.microsoft.com/office/powerpoint/2010/main" Requires="p14">
      <p:transition spd="slow" p14:dur="2000" advTm="21695"/>
    </mc:Choice>
    <mc:Fallback>
      <p:transition spd="slow" advTm="2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blue and white text&#10;&#10;AI-generated content may be incorrect.">
            <a:extLst>
              <a:ext uri="{FF2B5EF4-FFF2-40B4-BE49-F238E27FC236}">
                <a16:creationId xmlns:a16="http://schemas.microsoft.com/office/drawing/2014/main" id="{A737F6EA-9D25-EB14-4DD8-4DF06F496A71}"/>
              </a:ext>
            </a:extLst>
          </p:cNvPr>
          <p:cNvPicPr>
            <a:picLocks noGrp="1" noChangeAspect="1"/>
          </p:cNvPicPr>
          <p:nvPr>
            <p:ph idx="1"/>
          </p:nvPr>
        </p:nvPicPr>
        <p:blipFill>
          <a:blip r:embed="rId5"/>
          <a:stretch>
            <a:fillRect/>
          </a:stretch>
        </p:blipFill>
        <p:spPr>
          <a:xfrm>
            <a:off x="246744" y="101600"/>
            <a:ext cx="11625942" cy="6756400"/>
          </a:xfrm>
        </p:spPr>
      </p:pic>
      <p:pic>
        <p:nvPicPr>
          <p:cNvPr id="6" name="Audio 5">
            <a:extLst>
              <a:ext uri="{FF2B5EF4-FFF2-40B4-BE49-F238E27FC236}">
                <a16:creationId xmlns:a16="http://schemas.microsoft.com/office/drawing/2014/main" id="{514BA37C-27EA-F383-335D-C8CB9A250C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767195"/>
      </p:ext>
    </p:extLst>
  </p:cSld>
  <p:clrMapOvr>
    <a:masterClrMapping/>
  </p:clrMapOvr>
  <mc:AlternateContent xmlns:mc="http://schemas.openxmlformats.org/markup-compatibility/2006">
    <mc:Choice xmlns:p14="http://schemas.microsoft.com/office/powerpoint/2010/main" Requires="p14">
      <p:transition spd="slow" p14:dur="2000" advTm="18828"/>
    </mc:Choice>
    <mc:Fallback>
      <p:transition spd="slow" advTm="18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showing a diagram&#10;&#10;AI-generated content may be incorrect.">
            <a:extLst>
              <a:ext uri="{FF2B5EF4-FFF2-40B4-BE49-F238E27FC236}">
                <a16:creationId xmlns:a16="http://schemas.microsoft.com/office/drawing/2014/main" id="{C32AAA45-D2F8-6F05-71F5-5A05700AA9A2}"/>
              </a:ext>
            </a:extLst>
          </p:cNvPr>
          <p:cNvPicPr>
            <a:picLocks noGrp="1" noChangeAspect="1"/>
          </p:cNvPicPr>
          <p:nvPr>
            <p:ph idx="1"/>
          </p:nvPr>
        </p:nvPicPr>
        <p:blipFill>
          <a:blip r:embed="rId5"/>
          <a:stretch>
            <a:fillRect/>
          </a:stretch>
        </p:blipFill>
        <p:spPr>
          <a:xfrm>
            <a:off x="159657" y="159657"/>
            <a:ext cx="11887200" cy="6589486"/>
          </a:xfrm>
        </p:spPr>
      </p:pic>
      <p:pic>
        <p:nvPicPr>
          <p:cNvPr id="10" name="Audio 9">
            <a:extLst>
              <a:ext uri="{FF2B5EF4-FFF2-40B4-BE49-F238E27FC236}">
                <a16:creationId xmlns:a16="http://schemas.microsoft.com/office/drawing/2014/main" id="{677717CF-E490-60B9-C7A9-5AC2D81363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0137059"/>
      </p:ext>
    </p:extLst>
  </p:cSld>
  <p:clrMapOvr>
    <a:masterClrMapping/>
  </p:clrMapOvr>
  <mc:AlternateContent xmlns:mc="http://schemas.openxmlformats.org/markup-compatibility/2006">
    <mc:Choice xmlns:p14="http://schemas.microsoft.com/office/powerpoint/2010/main" Requires="p14">
      <p:transition spd="slow" p14:dur="2000" advTm="19907"/>
    </mc:Choice>
    <mc:Fallback>
      <p:transition spd="slow" advTm="19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285</TotalTime>
  <Words>1261</Words>
  <Application>Microsoft Macintosh PowerPoint</Application>
  <PresentationFormat>Widescreen</PresentationFormat>
  <Paragraphs>72</Paragraphs>
  <Slides>15</Slides>
  <Notes>15</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Aptos</vt:lpstr>
      <vt:lpstr>Arial</vt:lpstr>
      <vt:lpstr>Neue Haas Grotesk Text Pro</vt:lpstr>
      <vt:lpstr>VanillaVTI</vt:lpstr>
      <vt:lpstr>Predicting and Preventing Theme Park Incidents</vt:lpstr>
      <vt:lpstr>Project Overview</vt:lpstr>
      <vt:lpstr>Business Problem</vt:lpstr>
      <vt:lpstr>Data Sources &amp; Preparation</vt:lpstr>
      <vt:lpstr>Methods</vt:lpstr>
      <vt:lpstr>Key Findings</vt:lpstr>
      <vt:lpstr>PowerPoint Presentation</vt:lpstr>
      <vt:lpstr>PowerPoint Presentation</vt:lpstr>
      <vt:lpstr>PowerPoint Presentation</vt:lpstr>
      <vt:lpstr>PowerPoint Presentation</vt:lpstr>
      <vt:lpstr>PowerPoint Presentation</vt:lpstr>
      <vt:lpstr>Recommendations &amp; Applications</vt:lpstr>
      <vt:lpstr>Ethical Considerations</vt:lpstr>
      <vt:lpstr>Common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Pena Gonzalez</dc:creator>
  <cp:lastModifiedBy>Miles Pena Gonzalez</cp:lastModifiedBy>
  <cp:revision>42</cp:revision>
  <dcterms:created xsi:type="dcterms:W3CDTF">2025-04-02T17:03:48Z</dcterms:created>
  <dcterms:modified xsi:type="dcterms:W3CDTF">2025-04-07T04:19:10Z</dcterms:modified>
</cp:coreProperties>
</file>